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B06D-3AC1-5FCE-CFB9-11140B0CE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CFF30-2E0F-D0F1-8652-902B3475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8320-4572-E1A1-7696-17D6EA17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8CF08-B29F-C215-5FEF-0A9F3A84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8EDCC-31DE-9857-9772-7F7E7B78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9A4F-5DD9-314E-4028-B25FD01D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99B25-71DD-516E-D8BA-EFB19CBFC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4EE3-6B73-DF68-FBF4-62CA033C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E55A9-7588-DC3D-6BC4-7CBA109B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40E2-5466-EC27-CCDF-5D9469A1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D22AF-4D1E-A03E-84AB-105C6671D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326DE-63D5-EB93-9643-8FEE719FF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4248-6322-04A3-7A9F-1ED2F875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905A-69DB-1890-B3F6-F38BD30D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749A-97C2-797E-4A3B-FD6CA91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9F34-5D50-553E-DA0A-41BAB110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6B0B-2B0B-DD17-4F36-5041EA70A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59B3B-2A32-D7A2-D6D5-E14ECC0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0C4D2-0413-3DA1-62D1-4B17F515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73CE-DD70-CD19-A63C-CB32D182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A628-01EF-E4F5-CD89-FA5C53A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1CA84-F2B6-DBF6-B732-9C90863E7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E072-9DD5-F3CD-D883-13ACD476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4D355-C93C-9A11-DF69-16FA0769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BCCED-E928-C9DD-66F7-2B59D748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F903-FBE2-0D9A-BB38-A8729BE7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A496-72DE-786E-3275-D7303E2FE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3E678-2C2B-53ED-5A10-AA2370A2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45626-C8D9-0BA4-E543-9C3B6122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5159A-5957-CE91-983F-753FA133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E225-4695-BB3B-9830-4A3CFB7B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4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D297-1272-6C2D-B59A-CF9CF9AD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007BF-2E1E-1451-2256-40BB7E1B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42E9D-EAEA-BAA3-87D1-D2477E6CA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6DCA1-7C99-B57F-384A-0E174C2B1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E2E8F-7A5C-85E6-DF68-7E5F54331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88BD7-8F95-56A1-0074-7B32F753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54A73-7614-0938-3055-2534081D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4B24F-A226-0DF0-77C1-89B59BC5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4505-6402-9AAA-E3F5-7522B685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D7D4A-B3FB-99A1-3888-E0479962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E3056-C057-FEE0-C13A-18252B4C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D6D7C-A557-0DD1-AC24-9DE43BC0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FE241-69A8-08AB-F707-E4DEC0EF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8C89D-76BE-EF3F-8E3C-A2C9F4E5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CE743-3C20-DCC5-A6B8-D55CAFD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0C2D-A721-D0CA-B588-017B7C95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74B3-C7FB-561C-A62C-A68127FB5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AF97A-0BE8-4213-0BF5-CC0CB8F25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A8EB-C7E6-3E8B-CD26-4CD81848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AC80E-F938-B1A1-F5C0-14ABC0B4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C3005-7D37-1348-2FCB-CB6DAC4A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08F7-2799-21AA-DCDF-2951BB57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950F5-BEDD-8976-A86C-ACE370BED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6A930-F6B7-D080-F161-CB35E602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9B343-82B6-42B8-C405-90B19FAE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B6CF7-AF35-0EA7-F5FC-18EE285C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44752-DED6-6AA9-1AF2-EF559759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97C0B-E441-1942-0741-02020104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D309-B9C0-3B0D-C386-D0C9C6E8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B70A1-3912-93A4-9284-E67DBD773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25CC-510B-481A-AFCF-E9EA7AAD921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75AE-2E30-8276-7DDD-C78EB0796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CAC32-5594-11FF-51C3-5791D98FA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1994-3CD6-459E-B409-4187B77D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C48F-9E37-985B-CD7C-675703E2B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5308"/>
          </a:xfrm>
        </p:spPr>
        <p:txBody>
          <a:bodyPr/>
          <a:lstStyle/>
          <a:p>
            <a:r>
              <a:rPr lang="en-US" b="1" dirty="0"/>
              <a:t>ECG Rhythms Quiz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858CE-194F-9C68-B1B2-2AF5F1DBF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550" y="5309418"/>
            <a:ext cx="9144000" cy="1091381"/>
          </a:xfrm>
        </p:spPr>
        <p:txBody>
          <a:bodyPr>
            <a:normAutofit/>
          </a:bodyPr>
          <a:lstStyle/>
          <a:p>
            <a:r>
              <a:rPr lang="en-US" sz="4000" dirty="0"/>
              <a:t>Level 1 - Beginner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0BC28-4492-A561-80A7-A27DE38E2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3" y="3429000"/>
            <a:ext cx="6553213" cy="150571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DDE42-559F-9120-4B3B-94E48EA8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" y="199713"/>
            <a:ext cx="2857500" cy="2381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ECAE43-954E-BE9E-E7AE-58F52DF11D09}"/>
              </a:ext>
            </a:extLst>
          </p:cNvPr>
          <p:cNvSpPr txBox="1"/>
          <p:nvPr/>
        </p:nvSpPr>
        <p:spPr>
          <a:xfrm>
            <a:off x="9176478" y="6071065"/>
            <a:ext cx="298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2026 </a:t>
            </a:r>
            <a:r>
              <a:rPr lang="en-US" sz="1200" dirty="0" err="1"/>
              <a:t>ECGGuru</a:t>
            </a:r>
            <a:r>
              <a:rPr lang="en-US" sz="1200" dirty="0"/>
              <a:t>, Inc. 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57034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C282-8742-0823-6913-B653EE9F2E3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7700" y="4398963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Sinus rhythm with atrial bigeminy.</a:t>
            </a:r>
          </a:p>
          <a:p>
            <a:pPr marL="0" indent="0" algn="ctr">
              <a:buNone/>
            </a:pPr>
            <a:r>
              <a:rPr lang="en-US" sz="3600" i="1" dirty="0"/>
              <a:t>Six-second rate with PACs 90. PRI sinus beats 140 </a:t>
            </a:r>
            <a:r>
              <a:rPr lang="en-US" sz="3600" i="1" dirty="0" err="1"/>
              <a:t>ms.</a:t>
            </a:r>
            <a:endParaRPr lang="en-US" sz="3600" i="1" dirty="0"/>
          </a:p>
          <a:p>
            <a:pPr marL="0" indent="0" algn="ctr">
              <a:buNone/>
            </a:pPr>
            <a:r>
              <a:rPr lang="en-US" sz="3600" i="1" dirty="0"/>
              <a:t>PRI PACs 130 </a:t>
            </a:r>
            <a:r>
              <a:rPr lang="en-US" sz="3600" i="1" dirty="0" err="1"/>
              <a:t>ms.</a:t>
            </a:r>
            <a:endParaRPr lang="en-US" sz="36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EEA99-678C-492F-00D1-0143EF1ABA4A}"/>
              </a:ext>
            </a:extLst>
          </p:cNvPr>
          <p:cNvSpPr/>
          <p:nvPr/>
        </p:nvSpPr>
        <p:spPr>
          <a:xfrm>
            <a:off x="831850" y="3066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528EB-49D4-4130-62B6-AC50E32F4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834197"/>
            <a:ext cx="10632020" cy="15948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59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110C4-D2EE-1F4A-EE62-9C89CC7BEE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4246617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Junctional rhythm.</a:t>
            </a:r>
          </a:p>
          <a:p>
            <a:pPr marL="0" indent="0" algn="ctr">
              <a:buNone/>
            </a:pPr>
            <a:r>
              <a:rPr lang="en-US" sz="3600" i="1" dirty="0"/>
              <a:t>VR 43-45, slightly irreg.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2552F-7B9E-D006-93D6-44CCCE3C1563}"/>
              </a:ext>
            </a:extLst>
          </p:cNvPr>
          <p:cNvSpPr/>
          <p:nvPr/>
        </p:nvSpPr>
        <p:spPr>
          <a:xfrm>
            <a:off x="831850" y="311249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4FE06-2326-E0C1-EEBB-38B9083FF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899796"/>
            <a:ext cx="10528300" cy="16816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73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26F2-8CE4-DB14-88B3-8817C6C24BF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43416" y="4322763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Normal sinus rhythm with multifocal premature ventricular contractions.</a:t>
            </a:r>
          </a:p>
          <a:p>
            <a:pPr marL="0" indent="0" algn="ctr">
              <a:buNone/>
            </a:pPr>
            <a:r>
              <a:rPr lang="en-US" sz="3200" dirty="0"/>
              <a:t>VR 79.  PRI 190 </a:t>
            </a:r>
            <a:r>
              <a:rPr lang="en-US" sz="3200" dirty="0" err="1"/>
              <a:t>ms.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AC117-0724-0534-A99D-869991991BB1}"/>
              </a:ext>
            </a:extLst>
          </p:cNvPr>
          <p:cNvSpPr/>
          <p:nvPr/>
        </p:nvSpPr>
        <p:spPr>
          <a:xfrm>
            <a:off x="851515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30BF6-44A6-C929-2990-B7F27FA0C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5" y="1480133"/>
            <a:ext cx="10207501" cy="2304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5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B3576-D46C-EA01-B91D-192F5C812A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0050" y="4425156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Sinus rhythm with third-degree AV block and junctional escape rhythm.</a:t>
            </a:r>
          </a:p>
          <a:p>
            <a:pPr marL="0" indent="0" algn="ctr">
              <a:buNone/>
            </a:pPr>
            <a:r>
              <a:rPr lang="en-US" sz="3200" dirty="0"/>
              <a:t>AR 90.  VR 57.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10DD1-FF8A-D181-74DE-D3E9430A0778}"/>
              </a:ext>
            </a:extLst>
          </p:cNvPr>
          <p:cNvSpPr/>
          <p:nvPr/>
        </p:nvSpPr>
        <p:spPr>
          <a:xfrm>
            <a:off x="763024" y="519103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BB542-3A75-F116-7E17-C7EFB9D3B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682750"/>
            <a:ext cx="10515599" cy="22211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31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1F51D-B8A6-B1A7-A3A5-4949B6E0A1A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4303713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Sinus rhythm with second-degree AVB, Type II, with 3:1 conduction.</a:t>
            </a:r>
          </a:p>
          <a:p>
            <a:pPr marL="0" indent="0" algn="ctr">
              <a:buNone/>
            </a:pPr>
            <a:r>
              <a:rPr lang="en-US" sz="3200" dirty="0"/>
              <a:t>AR 102. VR 34. PRI 187 </a:t>
            </a:r>
            <a:r>
              <a:rPr lang="en-US" sz="3200" dirty="0" err="1"/>
              <a:t>ms.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7F84B-273E-7B8B-091D-A24DFB702D06}"/>
              </a:ext>
            </a:extLst>
          </p:cNvPr>
          <p:cNvSpPr/>
          <p:nvPr/>
        </p:nvSpPr>
        <p:spPr>
          <a:xfrm>
            <a:off x="851515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5220E-7320-629A-D35B-BC992F530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97050"/>
            <a:ext cx="10547906" cy="1500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9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FA1E8-606A-7A2B-3DB7-DF86331507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30634" y="4398168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Supraventricular tachycardia.</a:t>
            </a:r>
          </a:p>
          <a:p>
            <a:pPr marL="0" indent="0" algn="ctr">
              <a:buNone/>
            </a:pPr>
            <a:r>
              <a:rPr lang="en-US" sz="3200" dirty="0"/>
              <a:t>AR &amp; VR 190.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21A93-7600-D378-CCD4-83FFBA12964C}"/>
              </a:ext>
            </a:extLst>
          </p:cNvPr>
          <p:cNvSpPr/>
          <p:nvPr/>
        </p:nvSpPr>
        <p:spPr>
          <a:xfrm>
            <a:off x="792521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70CB9-3EBD-4BC2-25BE-9E9D09F6A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65" y="1709738"/>
            <a:ext cx="10113169" cy="2054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4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2AFAA-C040-D360-B733-647E71B285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4170363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Atrial flutter with 2:1 conduction.</a:t>
            </a:r>
          </a:p>
          <a:p>
            <a:pPr marL="0" indent="0" algn="ctr">
              <a:buNone/>
            </a:pPr>
            <a:r>
              <a:rPr lang="en-US" sz="3200" dirty="0"/>
              <a:t>AR 300. VR 150.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855421-9999-B529-AAB6-AD5D4556CE11}"/>
              </a:ext>
            </a:extLst>
          </p:cNvPr>
          <p:cNvSpPr/>
          <p:nvPr/>
        </p:nvSpPr>
        <p:spPr>
          <a:xfrm>
            <a:off x="831850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B4D43-FD6E-E062-76AC-B4871B322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709738"/>
            <a:ext cx="10524783" cy="1500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29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4737-4076-73AA-3F94-F76E5BE417C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Ventricular fibrillation.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3BB6B-E42F-A83C-4E29-873746FF820A}"/>
              </a:ext>
            </a:extLst>
          </p:cNvPr>
          <p:cNvSpPr/>
          <p:nvPr/>
        </p:nvSpPr>
        <p:spPr>
          <a:xfrm>
            <a:off x="969502" y="75942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D4160-EF09-CAAB-64B7-88D62A386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2" y="1906984"/>
            <a:ext cx="10172043" cy="24582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56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BD120-0385-F97E-9009-370E53DD13D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4189413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Sinus bradycardia with first-degree AVB.</a:t>
            </a:r>
          </a:p>
          <a:p>
            <a:pPr marL="0" indent="0" algn="ctr">
              <a:buNone/>
            </a:pPr>
            <a:r>
              <a:rPr lang="en-US" sz="3200" dirty="0"/>
              <a:t>Slowing from VR 40 to VR 20. PRI 240 </a:t>
            </a:r>
            <a:r>
              <a:rPr lang="en-US" sz="3200" dirty="0" err="1"/>
              <a:t>ms.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89D21C-0907-9F10-C1D4-D35F2BE4AC76}"/>
              </a:ext>
            </a:extLst>
          </p:cNvPr>
          <p:cNvSpPr/>
          <p:nvPr/>
        </p:nvSpPr>
        <p:spPr>
          <a:xfrm>
            <a:off x="831850" y="76835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DF190-4C08-A0ED-31CA-E7681A8DB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5" y="1924050"/>
            <a:ext cx="10023230" cy="144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10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38D41-0463-DB8A-6CC3-55EB90F06AA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1723" y="4322763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Sinus rhythm with third-degree AV block and ventricular escape rhythm.</a:t>
            </a:r>
          </a:p>
          <a:p>
            <a:pPr marL="0" indent="0" algn="ctr">
              <a:buNone/>
            </a:pPr>
            <a:r>
              <a:rPr lang="en-US" sz="3200" dirty="0"/>
              <a:t>AR 84. VR 27. QRS width 266 </a:t>
            </a:r>
            <a:r>
              <a:rPr lang="en-US" sz="3200" dirty="0" err="1"/>
              <a:t>ms.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F5873-09DB-5546-1CF3-ECD8ED18E045}"/>
              </a:ext>
            </a:extLst>
          </p:cNvPr>
          <p:cNvSpPr/>
          <p:nvPr/>
        </p:nvSpPr>
        <p:spPr>
          <a:xfrm>
            <a:off x="1199723" y="76835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69ED7-ECE8-9486-C2D7-EF7A91EBC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6" y="1809750"/>
            <a:ext cx="10202647" cy="1619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38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699C-BF3E-F8B3-B6AF-8417422B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15" y="22108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to abbreviations in answers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</a:t>
            </a:r>
            <a:r>
              <a:rPr lang="en-US" sz="4000" b="1" dirty="0"/>
              <a:t>AR</a:t>
            </a:r>
            <a:r>
              <a:rPr lang="en-US" sz="4000" dirty="0"/>
              <a:t> = atrial rate</a:t>
            </a:r>
            <a:br>
              <a:rPr lang="en-US" sz="4000" dirty="0"/>
            </a:br>
            <a:r>
              <a:rPr lang="en-US" sz="4000" dirty="0"/>
              <a:t>*</a:t>
            </a:r>
            <a:r>
              <a:rPr lang="en-US" sz="4000" b="1" dirty="0"/>
              <a:t>VR</a:t>
            </a:r>
            <a:r>
              <a:rPr lang="en-US" sz="4000" dirty="0"/>
              <a:t> = ventricular rate</a:t>
            </a:r>
            <a:br>
              <a:rPr lang="en-US" sz="4000" dirty="0"/>
            </a:br>
            <a:r>
              <a:rPr lang="en-US" sz="4000" dirty="0"/>
              <a:t>*</a:t>
            </a:r>
            <a:r>
              <a:rPr lang="en-US" sz="4000" b="1" dirty="0"/>
              <a:t>PRI</a:t>
            </a:r>
            <a:r>
              <a:rPr lang="en-US" sz="4000" dirty="0"/>
              <a:t> = PR interval</a:t>
            </a:r>
            <a:br>
              <a:rPr lang="en-US" sz="4000" dirty="0"/>
            </a:br>
            <a:r>
              <a:rPr lang="en-US" sz="4000" dirty="0"/>
              <a:t>*</a:t>
            </a:r>
            <a:r>
              <a:rPr lang="en-US" sz="4000" b="1" dirty="0"/>
              <a:t>Intervals</a:t>
            </a:r>
            <a:r>
              <a:rPr lang="en-US" sz="4000" dirty="0"/>
              <a:t> are expressed in milliseconds (</a:t>
            </a:r>
            <a:r>
              <a:rPr lang="en-US" sz="4000" dirty="0" err="1"/>
              <a:t>ms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/>
              <a:t>*</a:t>
            </a:r>
            <a:r>
              <a:rPr lang="en-US" sz="4000" b="1" dirty="0"/>
              <a:t>Six-second rate </a:t>
            </a:r>
            <a:r>
              <a:rPr lang="en-US" sz="4000" dirty="0"/>
              <a:t>is the number of complexes seen </a:t>
            </a:r>
            <a:br>
              <a:rPr lang="en-US" sz="4000" dirty="0"/>
            </a:br>
            <a:r>
              <a:rPr lang="en-US" sz="4000" dirty="0"/>
              <a:t>   on a six-second strip multiplied by four. Used</a:t>
            </a:r>
            <a:br>
              <a:rPr lang="en-US" sz="4000" dirty="0"/>
            </a:br>
            <a:r>
              <a:rPr lang="en-US" sz="4000" dirty="0"/>
              <a:t>   for irregular rhythms.</a:t>
            </a:r>
            <a:br>
              <a:rPr lang="en-US" sz="4000" dirty="0"/>
            </a:br>
            <a:br>
              <a:rPr lang="en-US" dirty="0"/>
            </a:br>
            <a:r>
              <a:rPr lang="en-US" sz="2700" b="1" dirty="0">
                <a:solidFill>
                  <a:srgbClr val="C00000"/>
                </a:solidFill>
              </a:rPr>
              <a:t>For questions or comments, contact us at Dawn.ECGGuru@gmail.com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11319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7A84F-DAA8-CA59-0025-D188EA173F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8302" y="4398168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Atrial fibrillation with a controlled</a:t>
            </a:r>
          </a:p>
          <a:p>
            <a:pPr marL="0" indent="0" algn="ctr">
              <a:buNone/>
            </a:pPr>
            <a:r>
              <a:rPr lang="en-US" sz="4400" b="1" dirty="0"/>
              <a:t>ventricular response.</a:t>
            </a:r>
          </a:p>
          <a:p>
            <a:pPr marL="0" indent="0" algn="ctr">
              <a:buNone/>
            </a:pPr>
            <a:r>
              <a:rPr lang="en-US" sz="3800" dirty="0"/>
              <a:t>VR 90.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7F1A6A-3A7A-5347-1933-37A72B5F3567}"/>
              </a:ext>
            </a:extLst>
          </p:cNvPr>
          <p:cNvSpPr/>
          <p:nvPr/>
        </p:nvSpPr>
        <p:spPr>
          <a:xfrm>
            <a:off x="831850" y="54860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3AA47-33EF-3012-B57E-F9213C90D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8" y="1709738"/>
            <a:ext cx="10188504" cy="1918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81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74D1C-1F80-D3ED-D376-3A503DFDB39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4549706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Atrial flutter with variable conduction.</a:t>
            </a:r>
          </a:p>
          <a:p>
            <a:pPr marL="0" indent="0" algn="ctr">
              <a:buNone/>
            </a:pPr>
            <a:r>
              <a:rPr lang="en-US" sz="3200" dirty="0"/>
              <a:t>AR 328. VR about 100.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C4051-2E87-8A10-6715-3607DFB2EC01}"/>
              </a:ext>
            </a:extLst>
          </p:cNvPr>
          <p:cNvSpPr/>
          <p:nvPr/>
        </p:nvSpPr>
        <p:spPr>
          <a:xfrm>
            <a:off x="910508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8F39B-F2AD-B6DF-483B-56C2AE0EE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8" y="1804988"/>
            <a:ext cx="10199673" cy="1555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751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AFE26-A77F-49D6-3B11-918AB4DEA9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4261" y="4580984"/>
            <a:ext cx="10515600" cy="181133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000" b="1" dirty="0"/>
              <a:t>Sinus rhythm with second-degree AV block, </a:t>
            </a:r>
          </a:p>
          <a:p>
            <a:pPr marL="0" indent="0" algn="ctr">
              <a:buNone/>
            </a:pPr>
            <a:r>
              <a:rPr lang="en-US" sz="7000" b="1" dirty="0"/>
              <a:t>Type I.  3:2 conduction.</a:t>
            </a:r>
          </a:p>
          <a:p>
            <a:pPr marL="0" indent="0" algn="ctr">
              <a:buNone/>
            </a:pPr>
            <a:r>
              <a:rPr lang="en-US" sz="5100" dirty="0"/>
              <a:t>AR 90 &amp; irregular. VR about 60. </a:t>
            </a:r>
          </a:p>
          <a:p>
            <a:pPr marL="0" indent="0" algn="ctr">
              <a:buNone/>
            </a:pPr>
            <a:r>
              <a:rPr lang="en-US" sz="5100" dirty="0"/>
              <a:t>PRI varies from 220 </a:t>
            </a:r>
            <a:r>
              <a:rPr lang="en-US" sz="5100" dirty="0" err="1"/>
              <a:t>ms</a:t>
            </a:r>
            <a:r>
              <a:rPr lang="en-US" sz="5100" dirty="0"/>
              <a:t> to 278 </a:t>
            </a:r>
            <a:r>
              <a:rPr lang="en-US" sz="5100" dirty="0" err="1"/>
              <a:t>ms.</a:t>
            </a:r>
            <a:endParaRPr lang="en-US" sz="5100" dirty="0"/>
          </a:p>
          <a:p>
            <a:pPr algn="ctr"/>
            <a:endParaRPr lang="en-US" sz="4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60CA0-AC40-A3DA-E0CF-18D4CB9CF209}"/>
              </a:ext>
            </a:extLst>
          </p:cNvPr>
          <p:cNvSpPr/>
          <p:nvPr/>
        </p:nvSpPr>
        <p:spPr>
          <a:xfrm>
            <a:off x="831850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0E999-4D11-D302-C6B5-50351810D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9" y="1709738"/>
            <a:ext cx="9967722" cy="23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5CB28-7342-0551-2391-74B96AF4CD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8928" y="4208463"/>
            <a:ext cx="10515600" cy="15001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AV sequential pacing. </a:t>
            </a:r>
          </a:p>
          <a:p>
            <a:pPr marL="0" indent="0" algn="ctr">
              <a:buNone/>
            </a:pPr>
            <a:r>
              <a:rPr lang="en-US" sz="3500" dirty="0"/>
              <a:t>AR &amp; VR 62. Right ventricular pacing electrode produces a wide QRS at 174 </a:t>
            </a:r>
            <a:r>
              <a:rPr lang="en-US" sz="3500" dirty="0" err="1"/>
              <a:t>ms.</a:t>
            </a:r>
            <a:endParaRPr lang="en-US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B262A-A28A-3AF8-4ACA-7B6A450842B0}"/>
              </a:ext>
            </a:extLst>
          </p:cNvPr>
          <p:cNvSpPr/>
          <p:nvPr/>
        </p:nvSpPr>
        <p:spPr>
          <a:xfrm>
            <a:off x="1081736" y="75942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32EF2-DBC6-7FAE-E82D-8BB5BF34A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2" y="1709738"/>
            <a:ext cx="10389756" cy="1581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852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CA54A-E2B8-8DC7-CE84-644CD0E0A22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7700" y="4456113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Sinus bradycardia with pauses. </a:t>
            </a:r>
          </a:p>
          <a:p>
            <a:pPr marL="0" indent="0" algn="ctr">
              <a:buNone/>
            </a:pPr>
            <a:r>
              <a:rPr lang="en-US" sz="4400" b="1" dirty="0"/>
              <a:t>Beats 2 and 4 are junctional escape beats.</a:t>
            </a:r>
          </a:p>
          <a:p>
            <a:pPr marL="0" indent="0" algn="ctr">
              <a:buNone/>
            </a:pPr>
            <a:r>
              <a:rPr lang="en-US" sz="3200" dirty="0"/>
              <a:t>Six-second strip rate 50.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BBC75-892C-8942-63F3-52ACE3CD787E}"/>
              </a:ext>
            </a:extLst>
          </p:cNvPr>
          <p:cNvSpPr/>
          <p:nvPr/>
        </p:nvSpPr>
        <p:spPr>
          <a:xfrm>
            <a:off x="831850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674A2-81BC-24E3-3424-2C5A06517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5" y="1722279"/>
            <a:ext cx="10466275" cy="1902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56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2675-F6CE-FBAD-B424-656434C696D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1515" y="4291289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Ventricular tachycardia.</a:t>
            </a:r>
          </a:p>
          <a:p>
            <a:pPr marL="0" indent="0" algn="ctr">
              <a:buNone/>
            </a:pPr>
            <a:r>
              <a:rPr lang="en-US" sz="3200" dirty="0"/>
              <a:t>VR 205. QRS width 196 </a:t>
            </a:r>
            <a:r>
              <a:rPr lang="en-US" sz="3200" dirty="0" err="1"/>
              <a:t>ms.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DDF72-1056-BF37-3701-2DA766422634}"/>
              </a:ext>
            </a:extLst>
          </p:cNvPr>
          <p:cNvSpPr/>
          <p:nvPr/>
        </p:nvSpPr>
        <p:spPr>
          <a:xfrm>
            <a:off x="851515" y="75942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3E324-8FCF-B7DA-5EBD-21D437A12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69" y="1943100"/>
            <a:ext cx="9923228" cy="1485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71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AAF40-C19F-C980-18A4-AD61A4700F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9068" y="4398168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Sinus rhythm with 2:1 AV block.</a:t>
            </a:r>
          </a:p>
          <a:p>
            <a:pPr marL="0" indent="0" algn="ctr">
              <a:buNone/>
            </a:pPr>
            <a:r>
              <a:rPr lang="en-US" sz="3200" dirty="0"/>
              <a:t>AR 68. VR 34. PRI 234 </a:t>
            </a:r>
            <a:r>
              <a:rPr lang="en-US" sz="3200" dirty="0" err="1"/>
              <a:t>ms.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D14AE-8BA6-B073-725A-BFDE01705D7B}"/>
              </a:ext>
            </a:extLst>
          </p:cNvPr>
          <p:cNvSpPr/>
          <p:nvPr/>
        </p:nvSpPr>
        <p:spPr>
          <a:xfrm>
            <a:off x="940005" y="311249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00ACC-34E5-540D-BD00-826D650D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18" r="8527" b="5645"/>
          <a:stretch>
            <a:fillRect/>
          </a:stretch>
        </p:blipFill>
        <p:spPr bwMode="auto">
          <a:xfrm>
            <a:off x="1007331" y="1709738"/>
            <a:ext cx="10177337" cy="202613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6B57A-D17B-5F61-5AB0-507D74D058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95300" y="4425156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Artifact.</a:t>
            </a:r>
          </a:p>
          <a:p>
            <a:pPr marL="0" indent="0" algn="ctr">
              <a:buNone/>
            </a:pPr>
            <a:r>
              <a:rPr lang="en-US" sz="3500" dirty="0"/>
              <a:t>Underlying VR 87. Unable to evaluate P waves.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52ADE-3FC1-F24A-8D49-E0DB89560F4E}"/>
              </a:ext>
            </a:extLst>
          </p:cNvPr>
          <p:cNvSpPr/>
          <p:nvPr/>
        </p:nvSpPr>
        <p:spPr>
          <a:xfrm>
            <a:off x="831850" y="54860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A70E3-A636-8650-F71A-5C33664A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>
            <a:fillRect/>
          </a:stretch>
        </p:blipFill>
        <p:spPr bwMode="auto">
          <a:xfrm>
            <a:off x="892059" y="1682750"/>
            <a:ext cx="10468091" cy="210249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2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6B925B-601A-C7CB-3039-66DCD310370D}"/>
              </a:ext>
            </a:extLst>
          </p:cNvPr>
          <p:cNvSpPr/>
          <p:nvPr/>
        </p:nvSpPr>
        <p:spPr>
          <a:xfrm>
            <a:off x="2220230" y="2607743"/>
            <a:ext cx="83161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More Resources For ECG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Teachers &amp; Students,</a:t>
            </a:r>
          </a:p>
          <a:p>
            <a:pPr algn="ctr"/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 Us At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www.ECGGuru.com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E2940-FCA3-27BE-C31E-DEC679E0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" y="199713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5D9AE-4334-33EB-B301-37642ADD6283}"/>
              </a:ext>
            </a:extLst>
          </p:cNvPr>
          <p:cNvSpPr/>
          <p:nvPr/>
        </p:nvSpPr>
        <p:spPr>
          <a:xfrm>
            <a:off x="578224" y="37653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5C0AE-FAAC-77E1-4798-758B87EF4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6" y="1600200"/>
            <a:ext cx="10649048" cy="1206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88F88-E589-D83E-8691-82D49BE0B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88676" y="3602038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Sinus tachycardia</a:t>
            </a:r>
            <a:r>
              <a:rPr lang="en-US" sz="4400" dirty="0"/>
              <a:t>.  </a:t>
            </a:r>
          </a:p>
          <a:p>
            <a:pPr marL="0" indent="0" algn="ctr">
              <a:buNone/>
            </a:pPr>
            <a:r>
              <a:rPr lang="en-US" sz="3600" i="1" dirty="0"/>
              <a:t>VR 130. PRI 152.</a:t>
            </a:r>
          </a:p>
        </p:txBody>
      </p:sp>
    </p:spTree>
    <p:extLst>
      <p:ext uri="{BB962C8B-B14F-4D97-AF65-F5344CB8AC3E}">
        <p14:creationId xmlns:p14="http://schemas.microsoft.com/office/powerpoint/2010/main" val="25445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69AA-654D-9D64-FA87-3769D487C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FF2D-FCEE-DF53-62C5-5F019813C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484" y="3602038"/>
            <a:ext cx="10075516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/>
              <a:t>Sinus rhythm with ventricular bigeminy. </a:t>
            </a:r>
            <a:r>
              <a:rPr lang="en-US" sz="3900" i="1" dirty="0"/>
              <a:t>Underlying sinus rate 73. Six-second rate with PVCs 80.  PRI 155 </a:t>
            </a:r>
            <a:r>
              <a:rPr lang="en-US" sz="3900" i="1" dirty="0" err="1"/>
              <a:t>ms.</a:t>
            </a:r>
            <a:endParaRPr lang="en-US" sz="39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B72B4-213E-D945-9079-91F7EC1D6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763712"/>
            <a:ext cx="10075516" cy="1665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99EFE8-4063-D925-7CB6-4E874AB8E014}"/>
              </a:ext>
            </a:extLst>
          </p:cNvPr>
          <p:cNvSpPr/>
          <p:nvPr/>
        </p:nvSpPr>
        <p:spPr>
          <a:xfrm>
            <a:off x="476624" y="576263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0030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4FDA9-4C33-04BD-35CF-C94BC507BD77}"/>
              </a:ext>
            </a:extLst>
          </p:cNvPr>
          <p:cNvSpPr/>
          <p:nvPr/>
        </p:nvSpPr>
        <p:spPr>
          <a:xfrm>
            <a:off x="991794" y="22413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914BF-FE82-689B-7FE7-578C7FF26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7020" y="3957936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Ventricular tachycardia.</a:t>
            </a:r>
          </a:p>
          <a:p>
            <a:pPr marL="0" indent="0" algn="ctr">
              <a:buNone/>
            </a:pPr>
            <a:r>
              <a:rPr lang="en-US" sz="3600" i="1" dirty="0"/>
              <a:t>VR 173.  QRS width 150 </a:t>
            </a:r>
            <a:r>
              <a:rPr lang="en-US" sz="3600" i="1" dirty="0" err="1"/>
              <a:t>ms.</a:t>
            </a:r>
            <a:endParaRPr lang="en-US" sz="3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CA57C-DB1D-17FB-7102-73B230447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20" y="1676401"/>
            <a:ext cx="9816066" cy="1752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36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F42BC-EA5B-0208-FFE8-9BBD54F5370A}"/>
              </a:ext>
            </a:extLst>
          </p:cNvPr>
          <p:cNvSpPr/>
          <p:nvPr/>
        </p:nvSpPr>
        <p:spPr>
          <a:xfrm>
            <a:off x="962297" y="253632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79936-8BC4-CC1A-1FAB-7F95100DD6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72749" y="4025276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700" b="1" dirty="0"/>
              <a:t>Atrial fibrillation with rapid </a:t>
            </a:r>
          </a:p>
          <a:p>
            <a:pPr marL="0" indent="0" algn="ctr">
              <a:buNone/>
            </a:pPr>
            <a:r>
              <a:rPr lang="en-US" sz="5700" b="1" dirty="0"/>
              <a:t>ventricular response.</a:t>
            </a:r>
          </a:p>
          <a:p>
            <a:pPr marL="0" indent="0" algn="ctr">
              <a:buNone/>
            </a:pPr>
            <a:r>
              <a:rPr lang="en-US" sz="3800" i="1" dirty="0"/>
              <a:t>VR about 170. Rhythm irregularly-irregular. No P waves.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9153F-FCB2-20C5-C002-2F18C0414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" y="1329362"/>
            <a:ext cx="10515600" cy="1763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49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CCA6F-56F9-04E8-E3F4-14755C3021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425950"/>
            <a:ext cx="9144000" cy="165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Sinus bradycardia.</a:t>
            </a:r>
          </a:p>
          <a:p>
            <a:pPr marL="0" indent="0" algn="ctr">
              <a:buNone/>
            </a:pPr>
            <a:r>
              <a:rPr lang="en-US" sz="3600" i="1" dirty="0"/>
              <a:t>AR/VR 40. PRI 183 </a:t>
            </a:r>
            <a:r>
              <a:rPr lang="en-US" sz="3600" i="1" dirty="0" err="1"/>
              <a:t>ms.</a:t>
            </a:r>
            <a:endParaRPr lang="en-US" sz="36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F867CA-7F25-2F1B-F130-AAB9744521A3}"/>
              </a:ext>
            </a:extLst>
          </p:cNvPr>
          <p:cNvSpPr/>
          <p:nvPr/>
        </p:nvSpPr>
        <p:spPr>
          <a:xfrm>
            <a:off x="831850" y="3066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CA3E7-7103-A01A-E6AA-169C39FF3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8" y="1303040"/>
            <a:ext cx="10542644" cy="1847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83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CF4A4-DB9C-DD5D-B3B9-419C775389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3565" y="4351635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Atrial flutter with 4:1 conduction.</a:t>
            </a:r>
          </a:p>
          <a:p>
            <a:pPr marL="0" indent="0" algn="ctr">
              <a:buNone/>
            </a:pPr>
            <a:r>
              <a:rPr lang="en-US" sz="3600" i="1" dirty="0"/>
              <a:t>AR 360. VR 90.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A673E-D94C-2B1E-78E0-B3DB284CC399}"/>
              </a:ext>
            </a:extLst>
          </p:cNvPr>
          <p:cNvSpPr/>
          <p:nvPr/>
        </p:nvSpPr>
        <p:spPr>
          <a:xfrm>
            <a:off x="831850" y="306685"/>
            <a:ext cx="732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24324-62AD-15FD-F1E1-32DA2977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152650"/>
            <a:ext cx="10337315" cy="1276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98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D9CC7-5BF8-7ED7-3FF0-6C6CBF61AD5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4189413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700" b="1" dirty="0"/>
              <a:t>Sinus bradycardia with one premature atrial contraction (PAC).</a:t>
            </a:r>
          </a:p>
          <a:p>
            <a:pPr marL="0" indent="0" algn="ctr">
              <a:buNone/>
            </a:pPr>
            <a:r>
              <a:rPr lang="en-US" sz="4100" i="1" dirty="0"/>
              <a:t>Sinus rate 42. Six-second rate with PAC 50. PRI 130 </a:t>
            </a:r>
            <a:r>
              <a:rPr lang="en-US" sz="4100" i="1" dirty="0" err="1"/>
              <a:t>ms.</a:t>
            </a:r>
            <a:endParaRPr lang="en-US" sz="41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80A4E-3431-D05E-7CD2-412CFBED4749}"/>
              </a:ext>
            </a:extLst>
          </p:cNvPr>
          <p:cNvSpPr/>
          <p:nvPr/>
        </p:nvSpPr>
        <p:spPr>
          <a:xfrm>
            <a:off x="831850" y="311249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74C00-FB7F-B4AC-A608-A1BEE6AC9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7" y="1932146"/>
            <a:ext cx="10079666" cy="120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52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560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ECG Rhythms Quiz</vt:lpstr>
      <vt:lpstr>Key to abbreviations in answers:  *AR = atrial rate *VR = ventricular rate *PRI = PR interval *Intervals are expressed in milliseconds (ms) *Six-second rate is the number of complexes seen     on a six-second strip multiplied by four. Used    for irregular rhythms.  For questions or comments, contact us at Dawn.ECGGuru@gmail.com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 Altman</dc:creator>
  <cp:lastModifiedBy>Dawn Altman</cp:lastModifiedBy>
  <cp:revision>20</cp:revision>
  <dcterms:created xsi:type="dcterms:W3CDTF">2025-12-28T21:39:08Z</dcterms:created>
  <dcterms:modified xsi:type="dcterms:W3CDTF">2026-02-02T00:25:03Z</dcterms:modified>
</cp:coreProperties>
</file>