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58" r:id="rId3"/>
    <p:sldId id="259" r:id="rId4"/>
    <p:sldId id="261" r:id="rId5"/>
    <p:sldId id="264" r:id="rId6"/>
    <p:sldId id="263" r:id="rId7"/>
    <p:sldId id="265" r:id="rId8"/>
    <p:sldId id="267" r:id="rId9"/>
    <p:sldId id="268" r:id="rId10"/>
    <p:sldId id="269" r:id="rId11"/>
    <p:sldId id="266" r:id="rId12"/>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52" d="100"/>
          <a:sy n="52" d="100"/>
        </p:scale>
        <p:origin x="5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41B98A6F-9FC4-40A4-9ACD-80FF058EFC57}" type="datetimeFigureOut">
              <a:rPr lang="en-US" smtClean="0"/>
              <a:t>2/20/2015</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56F9AF15-88A8-4421-A055-1C0958156589}" type="slidenum">
              <a:rPr lang="en-US" smtClean="0"/>
              <a:t>‹#›</a:t>
            </a:fld>
            <a:endParaRPr lang="en-US"/>
          </a:p>
        </p:txBody>
      </p:sp>
    </p:spTree>
    <p:extLst>
      <p:ext uri="{BB962C8B-B14F-4D97-AF65-F5344CB8AC3E}">
        <p14:creationId xmlns:p14="http://schemas.microsoft.com/office/powerpoint/2010/main" val="2950647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234440"/>
            <a:ext cx="10058400" cy="2206752"/>
          </a:xfrm>
        </p:spPr>
        <p:txBody>
          <a:bodyPr/>
          <a:lstStyle/>
          <a:p>
            <a:r>
              <a:rPr lang="en-US" dirty="0" smtClean="0"/>
              <a:t>How to Make A </a:t>
            </a:r>
            <a:r>
              <a:rPr lang="en-US" dirty="0" err="1" smtClean="0"/>
              <a:t>Laddergram</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3794760"/>
            <a:ext cx="7193280" cy="1981200"/>
          </a:xfrm>
          <a:prstGeom prst="rect">
            <a:avLst/>
          </a:prstGeom>
          <a:ln w="28575">
            <a:solidFill>
              <a:schemeClr val="accent2"/>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677" y="102879"/>
            <a:ext cx="1858092" cy="1534192"/>
          </a:xfrm>
          <a:prstGeom prst="rect">
            <a:avLst/>
          </a:prstGeom>
        </p:spPr>
      </p:pic>
    </p:spTree>
    <p:extLst>
      <p:ext uri="{BB962C8B-B14F-4D97-AF65-F5344CB8AC3E}">
        <p14:creationId xmlns:p14="http://schemas.microsoft.com/office/powerpoint/2010/main" val="133975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716280"/>
          </a:xfrm>
        </p:spPr>
        <p:txBody>
          <a:bodyPr>
            <a:normAutofit/>
          </a:bodyPr>
          <a:lstStyle/>
          <a:p>
            <a:r>
              <a:rPr lang="en-US" sz="2400" dirty="0" smtClean="0"/>
              <a:t>Now let’s try a fun one:</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226227852"/>
              </p:ext>
            </p:extLst>
          </p:nvPr>
        </p:nvGraphicFramePr>
        <p:xfrm>
          <a:off x="640080" y="2498910"/>
          <a:ext cx="9677400" cy="1529080"/>
        </p:xfrm>
        <a:graphic>
          <a:graphicData uri="http://schemas.openxmlformats.org/drawingml/2006/table">
            <a:tbl>
              <a:tblPr firstRow="1" bandRow="1">
                <a:tableStyleId>{68D230F3-CF80-4859-8CE7-A43EE81993B5}</a:tableStyleId>
              </a:tblPr>
              <a:tblGrid>
                <a:gridCol w="540882"/>
                <a:gridCol w="9136518"/>
              </a:tblGrid>
              <a:tr h="370840">
                <a:tc>
                  <a:txBody>
                    <a:bodyPr/>
                    <a:lstStyle/>
                    <a:p>
                      <a:r>
                        <a:rPr lang="en-US" dirty="0" smtClean="0"/>
                        <a:t>A</a:t>
                      </a:r>
                      <a:endParaRPr lang="en-US" dirty="0"/>
                    </a:p>
                  </a:txBody>
                  <a:tcPr/>
                </a:tc>
                <a:tc>
                  <a:txBody>
                    <a:bodyPr/>
                    <a:lstStyle/>
                    <a:p>
                      <a:r>
                        <a:rPr lang="en-US" dirty="0" smtClean="0"/>
                        <a:t> </a:t>
                      </a:r>
                      <a:endParaRPr lang="en-US" sz="2400" dirty="0"/>
                    </a:p>
                  </a:txBody>
                  <a:tcPr/>
                </a:tc>
              </a:tr>
              <a:tr h="370840">
                <a:tc>
                  <a:txBody>
                    <a:bodyPr/>
                    <a:lstStyle/>
                    <a:p>
                      <a:r>
                        <a:rPr lang="en-US" dirty="0" smtClean="0"/>
                        <a:t>AVJ</a:t>
                      </a:r>
                      <a:endParaRPr lang="en-US" dirty="0"/>
                    </a:p>
                  </a:txBody>
                  <a:tcPr/>
                </a:tc>
                <a:tc>
                  <a:txBody>
                    <a:bodyPr/>
                    <a:lstStyle/>
                    <a:p>
                      <a:endParaRPr lang="en-US" sz="1000" dirty="0" smtClean="0"/>
                    </a:p>
                    <a:p>
                      <a:endParaRPr lang="en-US" dirty="0"/>
                    </a:p>
                  </a:txBody>
                  <a:tcPr/>
                </a:tc>
              </a:tr>
              <a:tr h="639630">
                <a:tc>
                  <a:txBody>
                    <a:bodyPr/>
                    <a:lstStyle/>
                    <a:p>
                      <a:r>
                        <a:rPr lang="en-US" dirty="0" smtClean="0"/>
                        <a:t>V</a:t>
                      </a:r>
                      <a:endParaRPr lang="en-US" dirty="0"/>
                    </a:p>
                  </a:txBody>
                  <a:tcPr/>
                </a:tc>
                <a:tc>
                  <a:txBody>
                    <a:bodyPr/>
                    <a:lstStyle/>
                    <a:p>
                      <a:endParaRPr lang="en-US" dirty="0" smtClean="0"/>
                    </a:p>
                    <a:p>
                      <a:endParaRPr lang="en-US" dirty="0"/>
                    </a:p>
                  </a:txBody>
                  <a:tcPr/>
                </a:tc>
              </a:tr>
            </a:tbl>
          </a:graphicData>
        </a:graphic>
      </p:graphicFrame>
      <p:sp>
        <p:nvSpPr>
          <p:cNvPr id="6" name="TextBox 5"/>
          <p:cNvSpPr txBox="1"/>
          <p:nvPr/>
        </p:nvSpPr>
        <p:spPr>
          <a:xfrm>
            <a:off x="1133468" y="2351657"/>
            <a:ext cx="388619" cy="461665"/>
          </a:xfrm>
          <a:prstGeom prst="rect">
            <a:avLst/>
          </a:prstGeom>
          <a:noFill/>
        </p:spPr>
        <p:txBody>
          <a:bodyPr wrap="square" rtlCol="0">
            <a:spAutoFit/>
          </a:bodyPr>
          <a:lstStyle/>
          <a:p>
            <a:r>
              <a:rPr lang="en-US" sz="2400" dirty="0" smtClean="0"/>
              <a:t>*</a:t>
            </a:r>
            <a:endParaRPr lang="en-US" sz="2400" dirty="0"/>
          </a:p>
        </p:txBody>
      </p:sp>
      <p:sp>
        <p:nvSpPr>
          <p:cNvPr id="7" name="TextBox 6"/>
          <p:cNvSpPr txBox="1"/>
          <p:nvPr/>
        </p:nvSpPr>
        <p:spPr>
          <a:xfrm>
            <a:off x="2197521" y="2381196"/>
            <a:ext cx="335280" cy="461665"/>
          </a:xfrm>
          <a:prstGeom prst="rect">
            <a:avLst/>
          </a:prstGeom>
          <a:noFill/>
        </p:spPr>
        <p:txBody>
          <a:bodyPr wrap="square" rtlCol="0">
            <a:spAutoFit/>
          </a:bodyPr>
          <a:lstStyle/>
          <a:p>
            <a:r>
              <a:rPr lang="en-US" sz="2400" dirty="0" smtClean="0"/>
              <a:t>*</a:t>
            </a:r>
            <a:endParaRPr lang="en-US" sz="2400" dirty="0"/>
          </a:p>
        </p:txBody>
      </p:sp>
      <p:cxnSp>
        <p:nvCxnSpPr>
          <p:cNvPr id="10" name="Straight Connector 9"/>
          <p:cNvCxnSpPr/>
          <p:nvPr/>
        </p:nvCxnSpPr>
        <p:spPr>
          <a:xfrm>
            <a:off x="1112520" y="2466594"/>
            <a:ext cx="15240" cy="158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 y="2466594"/>
            <a:ext cx="0" cy="158724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317480" y="2466594"/>
            <a:ext cx="0" cy="158724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466886" y="2375315"/>
            <a:ext cx="358140" cy="461665"/>
          </a:xfrm>
          <a:prstGeom prst="rect">
            <a:avLst/>
          </a:prstGeom>
          <a:noFill/>
        </p:spPr>
        <p:txBody>
          <a:bodyPr wrap="square" rtlCol="0">
            <a:spAutoFit/>
          </a:bodyPr>
          <a:lstStyle/>
          <a:p>
            <a:r>
              <a:rPr lang="en-US" sz="2400" dirty="0" smtClean="0"/>
              <a:t>*</a:t>
            </a:r>
            <a:endParaRPr lang="en-US" sz="2400" dirty="0"/>
          </a:p>
        </p:txBody>
      </p:sp>
      <p:sp>
        <p:nvSpPr>
          <p:cNvPr id="17" name="TextBox 16"/>
          <p:cNvSpPr txBox="1"/>
          <p:nvPr/>
        </p:nvSpPr>
        <p:spPr>
          <a:xfrm>
            <a:off x="7547651" y="2397691"/>
            <a:ext cx="354330" cy="461665"/>
          </a:xfrm>
          <a:prstGeom prst="rect">
            <a:avLst/>
          </a:prstGeom>
          <a:noFill/>
        </p:spPr>
        <p:txBody>
          <a:bodyPr wrap="square" rtlCol="0">
            <a:spAutoFit/>
          </a:bodyPr>
          <a:lstStyle/>
          <a:p>
            <a:r>
              <a:rPr lang="en-US" sz="2400" dirty="0" smtClean="0"/>
              <a:t>*</a:t>
            </a:r>
            <a:endParaRPr lang="en-US" sz="2400" dirty="0"/>
          </a:p>
        </p:txBody>
      </p:sp>
      <p:cxnSp>
        <p:nvCxnSpPr>
          <p:cNvPr id="22" name="Straight Connector 21"/>
          <p:cNvCxnSpPr/>
          <p:nvPr/>
        </p:nvCxnSpPr>
        <p:spPr>
          <a:xfrm>
            <a:off x="1300970" y="2557189"/>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6" idx="2"/>
          </p:cNvCxnSpPr>
          <p:nvPr/>
        </p:nvCxnSpPr>
        <p:spPr>
          <a:xfrm>
            <a:off x="1327778" y="2813322"/>
            <a:ext cx="159046" cy="53058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510474" y="3351272"/>
            <a:ext cx="94358" cy="67284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405202" y="2883260"/>
            <a:ext cx="407368" cy="497972"/>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3439970" y="2542764"/>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590358" y="2599756"/>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706448" y="2574924"/>
            <a:ext cx="60960" cy="32163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753657" y="2874578"/>
            <a:ext cx="197240" cy="50665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631937" y="2874578"/>
            <a:ext cx="502309" cy="542201"/>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858173" y="2891527"/>
            <a:ext cx="445158" cy="477621"/>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833699" y="3344795"/>
            <a:ext cx="91755" cy="68580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7950897" y="3385320"/>
            <a:ext cx="175499"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303331" y="3356879"/>
            <a:ext cx="175499"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37974" y="3356879"/>
            <a:ext cx="175499" cy="68580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4768617" y="3344795"/>
            <a:ext cx="110906" cy="68580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2375658" y="2611100"/>
            <a:ext cx="31431" cy="283504"/>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267237" y="2374003"/>
            <a:ext cx="266217" cy="461665"/>
          </a:xfrm>
          <a:prstGeom prst="rect">
            <a:avLst/>
          </a:prstGeom>
          <a:noFill/>
        </p:spPr>
        <p:txBody>
          <a:bodyPr wrap="square" rtlCol="0">
            <a:spAutoFit/>
          </a:bodyPr>
          <a:lstStyle/>
          <a:p>
            <a:r>
              <a:rPr lang="en-US" sz="2400" dirty="0" smtClean="0"/>
              <a:t>*</a:t>
            </a:r>
            <a:endParaRPr lang="en-US" sz="2400" dirty="0"/>
          </a:p>
        </p:txBody>
      </p:sp>
      <p:cxnSp>
        <p:nvCxnSpPr>
          <p:cNvPr id="57" name="Straight Connector 56"/>
          <p:cNvCxnSpPr/>
          <p:nvPr/>
        </p:nvCxnSpPr>
        <p:spPr>
          <a:xfrm>
            <a:off x="4546675" y="2609188"/>
            <a:ext cx="36553" cy="25408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3472114" y="2877335"/>
            <a:ext cx="149036" cy="184031"/>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5410813" y="2374003"/>
            <a:ext cx="270670" cy="461665"/>
          </a:xfrm>
          <a:prstGeom prst="rect">
            <a:avLst/>
          </a:prstGeom>
          <a:noFill/>
        </p:spPr>
        <p:txBody>
          <a:bodyPr wrap="square" rtlCol="0">
            <a:spAutoFit/>
          </a:bodyPr>
          <a:lstStyle/>
          <a:p>
            <a:r>
              <a:rPr lang="en-US" sz="2400" dirty="0" smtClean="0"/>
              <a:t>*</a:t>
            </a:r>
            <a:endParaRPr lang="en-US" sz="2400" dirty="0"/>
          </a:p>
        </p:txBody>
      </p:sp>
      <p:sp>
        <p:nvSpPr>
          <p:cNvPr id="70" name="TextBox 69"/>
          <p:cNvSpPr txBox="1"/>
          <p:nvPr/>
        </p:nvSpPr>
        <p:spPr>
          <a:xfrm>
            <a:off x="4380453" y="2364603"/>
            <a:ext cx="352772" cy="461665"/>
          </a:xfrm>
          <a:prstGeom prst="rect">
            <a:avLst/>
          </a:prstGeom>
          <a:noFill/>
        </p:spPr>
        <p:txBody>
          <a:bodyPr wrap="square" rtlCol="0">
            <a:spAutoFit/>
          </a:bodyPr>
          <a:lstStyle/>
          <a:p>
            <a:r>
              <a:rPr lang="en-US" sz="2400" dirty="0" smtClean="0"/>
              <a:t>*</a:t>
            </a:r>
            <a:endParaRPr lang="en-US" sz="2400" dirty="0"/>
          </a:p>
        </p:txBody>
      </p:sp>
      <p:sp>
        <p:nvSpPr>
          <p:cNvPr id="71" name="TextBox 70"/>
          <p:cNvSpPr txBox="1"/>
          <p:nvPr/>
        </p:nvSpPr>
        <p:spPr>
          <a:xfrm>
            <a:off x="8610327" y="2387654"/>
            <a:ext cx="416660" cy="461665"/>
          </a:xfrm>
          <a:prstGeom prst="rect">
            <a:avLst/>
          </a:prstGeom>
          <a:noFill/>
        </p:spPr>
        <p:txBody>
          <a:bodyPr wrap="square" rtlCol="0">
            <a:spAutoFit/>
          </a:bodyPr>
          <a:lstStyle/>
          <a:p>
            <a:r>
              <a:rPr lang="en-US" sz="2400" dirty="0" smtClean="0"/>
              <a:t>*</a:t>
            </a:r>
            <a:endParaRPr lang="en-US" sz="2400" dirty="0"/>
          </a:p>
        </p:txBody>
      </p:sp>
      <p:cxnSp>
        <p:nvCxnSpPr>
          <p:cNvPr id="72" name="Straight Connector 71"/>
          <p:cNvCxnSpPr/>
          <p:nvPr/>
        </p:nvCxnSpPr>
        <p:spPr>
          <a:xfrm>
            <a:off x="5591269" y="2633779"/>
            <a:ext cx="36553" cy="254087"/>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76750" y="2874578"/>
            <a:ext cx="205939" cy="50665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8782893" y="2623985"/>
            <a:ext cx="79438" cy="297899"/>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H="1">
            <a:off x="6019800" y="4348184"/>
            <a:ext cx="67283"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06056" y="4348184"/>
            <a:ext cx="10116273" cy="1200329"/>
          </a:xfrm>
          <a:prstGeom prst="rect">
            <a:avLst/>
          </a:prstGeom>
          <a:noFill/>
        </p:spPr>
        <p:txBody>
          <a:bodyPr wrap="square" rtlCol="0">
            <a:spAutoFit/>
          </a:bodyPr>
          <a:lstStyle/>
          <a:p>
            <a:r>
              <a:rPr lang="en-US" dirty="0" smtClean="0"/>
              <a:t>The regular P waves marching out, with the grouped beating of the QRS complexes, identifies this rhythm as Second-degree AV Block, Type I, or </a:t>
            </a:r>
            <a:r>
              <a:rPr lang="en-US" dirty="0" err="1" smtClean="0"/>
              <a:t>Wenckebach</a:t>
            </a:r>
            <a:r>
              <a:rPr lang="en-US" dirty="0" smtClean="0"/>
              <a:t> conduction.  Notice how the AVJ tier shows progressive prolonging of the PR interval, until one P wave is blocked.  The P wave that fails to conduct to the ventricles has fallen into the ventricles’ absolute refractory period, and is unable to enter the ventricles.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83" y="1035031"/>
            <a:ext cx="9189719" cy="1386138"/>
          </a:xfrm>
          <a:prstGeom prst="rect">
            <a:avLst/>
          </a:prstGeom>
        </p:spPr>
      </p:pic>
      <p:cxnSp>
        <p:nvCxnSpPr>
          <p:cNvPr id="20" name="Straight Connector 19"/>
          <p:cNvCxnSpPr/>
          <p:nvPr/>
        </p:nvCxnSpPr>
        <p:spPr>
          <a:xfrm flipV="1">
            <a:off x="3611850" y="3032532"/>
            <a:ext cx="100004" cy="12776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606073" y="2894604"/>
            <a:ext cx="315588" cy="19612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6855659" y="3061366"/>
            <a:ext cx="137102" cy="9296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604832" y="3922637"/>
            <a:ext cx="7603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01725" y="3922637"/>
            <a:ext cx="78405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863862" y="3922637"/>
            <a:ext cx="7603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310334" y="3922637"/>
            <a:ext cx="7603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97844" y="3911811"/>
            <a:ext cx="7603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478830" y="3911811"/>
            <a:ext cx="7603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1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1918633"/>
            <a:ext cx="10058400" cy="1450757"/>
          </a:xfrm>
        </p:spPr>
        <p:txBody>
          <a:bodyPr>
            <a:normAutofit fontScale="90000"/>
          </a:bodyPr>
          <a:lstStyle/>
          <a:p>
            <a:r>
              <a:rPr lang="en-US" sz="4400" dirty="0" smtClean="0"/>
              <a:t>Constructing </a:t>
            </a:r>
            <a:r>
              <a:rPr lang="en-US" sz="4400" dirty="0" err="1" smtClean="0"/>
              <a:t>laddergrams</a:t>
            </a:r>
            <a:r>
              <a:rPr lang="en-US" sz="4400" dirty="0" smtClean="0"/>
              <a:t> becomes easier with practice.  You will find them very helpful as you learn more advanced concepts in arrhythmias.</a:t>
            </a:r>
            <a:br>
              <a:rPr lang="en-US" sz="4400" dirty="0" smtClean="0"/>
            </a:br>
            <a:endParaRPr lang="en-US" sz="4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3565003"/>
            <a:ext cx="9840795" cy="1886672"/>
          </a:xfrm>
          <a:ln w="38100">
            <a:solidFill>
              <a:srgbClr val="0070C0"/>
            </a:solidFill>
          </a:ln>
        </p:spPr>
      </p:pic>
      <p:sp>
        <p:nvSpPr>
          <p:cNvPr id="2" name="TextBox 1"/>
          <p:cNvSpPr txBox="1"/>
          <p:nvPr/>
        </p:nvSpPr>
        <p:spPr>
          <a:xfrm>
            <a:off x="884903" y="5899355"/>
            <a:ext cx="10692581" cy="400110"/>
          </a:xfrm>
          <a:prstGeom prst="rect">
            <a:avLst/>
          </a:prstGeom>
          <a:noFill/>
        </p:spPr>
        <p:txBody>
          <a:bodyPr wrap="square" rtlCol="0">
            <a:spAutoFit/>
          </a:bodyPr>
          <a:lstStyle/>
          <a:p>
            <a:r>
              <a:rPr lang="en-US" sz="1000" dirty="0" smtClean="0"/>
              <a:t>This presentation is protected under a Creative Commons copyright and may be used without charge or copyright infringement for teaching purposes.  Any other use, please </a:t>
            </a:r>
            <a:r>
              <a:rPr lang="en-US" sz="1000" smtClean="0"/>
              <a:t>contact Dawn.ECGGuru@gmail.com</a:t>
            </a:r>
            <a:endParaRPr lang="en-US" sz="1000"/>
          </a:p>
        </p:txBody>
      </p:sp>
    </p:spTree>
    <p:extLst>
      <p:ext uri="{BB962C8B-B14F-4D97-AF65-F5344CB8AC3E}">
        <p14:creationId xmlns:p14="http://schemas.microsoft.com/office/powerpoint/2010/main" val="193208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 y="563880"/>
            <a:ext cx="10942320" cy="4278094"/>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Why Make a </a:t>
            </a:r>
            <a:r>
              <a:rPr lang="en-US" sz="4400" dirty="0" err="1" smtClean="0">
                <a:latin typeface="Arial" panose="020B0604020202020204" pitchFamily="34" charset="0"/>
                <a:cs typeface="Arial" panose="020B0604020202020204" pitchFamily="34" charset="0"/>
              </a:rPr>
              <a:t>Laddergram</a:t>
            </a:r>
            <a:r>
              <a:rPr lang="en-US" sz="4400" dirty="0" smtClean="0">
                <a:latin typeface="Arial" panose="020B0604020202020204" pitchFamily="34" charset="0"/>
                <a:cs typeface="Arial" panose="020B0604020202020204" pitchFamily="34" charset="0"/>
              </a:rPr>
              <a:t>?</a:t>
            </a:r>
          </a:p>
          <a:p>
            <a:endParaRPr lang="en-US" sz="44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 </a:t>
            </a:r>
            <a:r>
              <a:rPr lang="en-US" sz="2800" dirty="0" err="1" smtClean="0">
                <a:latin typeface="Arial" panose="020B0604020202020204" pitchFamily="34" charset="0"/>
                <a:cs typeface="Arial" panose="020B0604020202020204" pitchFamily="34" charset="0"/>
              </a:rPr>
              <a:t>laddergram</a:t>
            </a:r>
            <a:r>
              <a:rPr lang="en-US" sz="2800" dirty="0" smtClean="0">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shows conduction </a:t>
            </a:r>
            <a:r>
              <a:rPr lang="en-US" sz="2800" dirty="0" smtClean="0">
                <a:latin typeface="Arial" panose="020B0604020202020204" pitchFamily="34" charset="0"/>
                <a:cs typeface="Arial" panose="020B0604020202020204" pitchFamily="34" charset="0"/>
              </a:rPr>
              <a:t>through the heart, including conduction that is concealed from the surface ECG tracing.</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 </a:t>
            </a:r>
            <a:r>
              <a:rPr lang="en-US" sz="2800" dirty="0" err="1" smtClean="0">
                <a:latin typeface="Arial" panose="020B0604020202020204" pitchFamily="34" charset="0"/>
                <a:cs typeface="Arial" panose="020B0604020202020204" pitchFamily="34" charset="0"/>
              </a:rPr>
              <a:t>laddergram</a:t>
            </a:r>
            <a:r>
              <a:rPr lang="en-US" sz="2800" dirty="0" smtClean="0">
                <a:latin typeface="Arial" panose="020B0604020202020204" pitchFamily="34" charset="0"/>
                <a:cs typeface="Arial" panose="020B0604020202020204" pitchFamily="34" charset="0"/>
              </a:rPr>
              <a:t> can help you </a:t>
            </a:r>
            <a:r>
              <a:rPr lang="en-US" sz="2800" dirty="0" smtClean="0">
                <a:solidFill>
                  <a:srgbClr val="0070C0"/>
                </a:solidFill>
                <a:latin typeface="Arial" panose="020B0604020202020204" pitchFamily="34" charset="0"/>
                <a:cs typeface="Arial" panose="020B0604020202020204" pitchFamily="34" charset="0"/>
              </a:rPr>
              <a:t>test your hypothesis </a:t>
            </a:r>
            <a:r>
              <a:rPr lang="en-US" sz="2800" dirty="0" smtClean="0">
                <a:latin typeface="Arial" panose="020B0604020202020204" pitchFamily="34" charset="0"/>
                <a:cs typeface="Arial" panose="020B0604020202020204" pitchFamily="34" charset="0"/>
              </a:rPr>
              <a:t>about an arrhythmia.</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 </a:t>
            </a:r>
            <a:r>
              <a:rPr lang="en-US" sz="2800" dirty="0" err="1" smtClean="0">
                <a:latin typeface="Arial" panose="020B0604020202020204" pitchFamily="34" charset="0"/>
                <a:cs typeface="Arial" panose="020B0604020202020204" pitchFamily="34" charset="0"/>
              </a:rPr>
              <a:t>laddergram</a:t>
            </a:r>
            <a:r>
              <a:rPr lang="en-US" sz="2800" dirty="0" smtClean="0">
                <a:latin typeface="Arial" panose="020B0604020202020204" pitchFamily="34" charset="0"/>
                <a:cs typeface="Arial" panose="020B0604020202020204" pitchFamily="34" charset="0"/>
              </a:rPr>
              <a:t> can help you </a:t>
            </a:r>
            <a:r>
              <a:rPr lang="en-US" sz="2800" dirty="0" smtClean="0">
                <a:solidFill>
                  <a:srgbClr val="0070C0"/>
                </a:solidFill>
                <a:latin typeface="Arial" panose="020B0604020202020204" pitchFamily="34" charset="0"/>
                <a:cs typeface="Arial" panose="020B0604020202020204" pitchFamily="34" charset="0"/>
              </a:rPr>
              <a:t>describe</a:t>
            </a:r>
            <a:r>
              <a:rPr lang="en-US" sz="2800" dirty="0" smtClean="0">
                <a:latin typeface="Arial" panose="020B0604020202020204" pitchFamily="34" charset="0"/>
                <a:cs typeface="Arial" panose="020B0604020202020204" pitchFamily="34" charset="0"/>
              </a:rPr>
              <a:t> your understanding of an arrhythmia to others.</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034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40883"/>
            <a:ext cx="10058400" cy="1450757"/>
          </a:xfrm>
        </p:spPr>
        <p:txBody>
          <a:bodyPr>
            <a:normAutofit fontScale="90000"/>
          </a:bodyPr>
          <a:lstStyle/>
          <a:p>
            <a:r>
              <a:rPr lang="en-US" dirty="0" smtClean="0"/>
              <a:t>A simple </a:t>
            </a:r>
            <a:r>
              <a:rPr lang="en-US" dirty="0" err="1" smtClean="0"/>
              <a:t>laddergram</a:t>
            </a:r>
            <a:r>
              <a:rPr lang="en-US" dirty="0" smtClean="0"/>
              <a:t> has three tiers, one for the atria, one for the AV junctional area, and one for the ventricles.</a:t>
            </a:r>
            <a:endParaRPr lang="en-US" dirty="0"/>
          </a:p>
        </p:txBody>
      </p:sp>
      <p:sp>
        <p:nvSpPr>
          <p:cNvPr id="3" name="Content Placeholder 2"/>
          <p:cNvSpPr>
            <a:spLocks noGrp="1"/>
          </p:cNvSpPr>
          <p:nvPr>
            <p:ph idx="1"/>
          </p:nvPr>
        </p:nvSpPr>
        <p:spPr/>
        <p:txBody>
          <a:bodyPr/>
          <a:lstStyle/>
          <a:p>
            <a:r>
              <a:rPr lang="en-US" dirty="0"/>
              <a:t> </a:t>
            </a:r>
          </a:p>
          <a:p>
            <a:r>
              <a:rPr lang="en-US" dirty="0"/>
              <a:t>	</a:t>
            </a:r>
          </a:p>
          <a:p>
            <a:r>
              <a:rPr lang="en-US" dirty="0" smtClean="0"/>
              <a:t>     </a:t>
            </a:r>
            <a:endParaRPr lang="en-US" dirty="0"/>
          </a:p>
          <a:p>
            <a:r>
              <a:rPr lang="en-US" dirty="0"/>
              <a:t>	</a:t>
            </a:r>
          </a:p>
          <a:p>
            <a:endParaRPr lang="en-US" dirty="0"/>
          </a:p>
          <a:p>
            <a:r>
              <a:rPr lang="en-US" dirty="0"/>
              <a:t>	</a:t>
            </a:r>
          </a:p>
          <a:p>
            <a:endParaRPr lang="en-US" dirty="0"/>
          </a:p>
        </p:txBody>
      </p:sp>
      <p:cxnSp>
        <p:nvCxnSpPr>
          <p:cNvPr id="11" name="Straight Connector 10"/>
          <p:cNvCxnSpPr/>
          <p:nvPr/>
        </p:nvCxnSpPr>
        <p:spPr>
          <a:xfrm>
            <a:off x="1493520" y="2362200"/>
            <a:ext cx="8945880" cy="3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93520" y="2392680"/>
            <a:ext cx="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3520" y="3048000"/>
            <a:ext cx="894588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39400" y="2392680"/>
            <a:ext cx="0" cy="670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93520" y="3048000"/>
            <a:ext cx="0" cy="10058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93520" y="4084320"/>
            <a:ext cx="8945880" cy="15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39400" y="3048000"/>
            <a:ext cx="0" cy="102108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93520" y="4069080"/>
            <a:ext cx="0" cy="1173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93520" y="5257800"/>
            <a:ext cx="894588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10439400" y="4084320"/>
            <a:ext cx="0" cy="1173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2087880" y="2377440"/>
            <a:ext cx="30480" cy="2895600"/>
          </a:xfrm>
          <a:prstGeom prst="line">
            <a:avLst/>
          </a:prstGeom>
        </p:spPr>
        <p:style>
          <a:lnRef idx="1">
            <a:schemeClr val="accent1"/>
          </a:lnRef>
          <a:fillRef idx="0">
            <a:schemeClr val="accent1"/>
          </a:fillRef>
          <a:effectRef idx="0">
            <a:schemeClr val="accent1"/>
          </a:effectRef>
          <a:fontRef idx="minor">
            <a:schemeClr val="tx1"/>
          </a:fontRef>
        </p:style>
      </p:cxnSp>
      <p:sp>
        <p:nvSpPr>
          <p:cNvPr id="2053" name="TextBox 2052"/>
          <p:cNvSpPr txBox="1"/>
          <p:nvPr/>
        </p:nvSpPr>
        <p:spPr>
          <a:xfrm>
            <a:off x="1493519" y="2392680"/>
            <a:ext cx="579121" cy="523220"/>
          </a:xfrm>
          <a:prstGeom prst="rect">
            <a:avLst/>
          </a:prstGeom>
          <a:noFill/>
        </p:spPr>
        <p:txBody>
          <a:bodyPr wrap="square" rtlCol="0">
            <a:spAutoFit/>
          </a:bodyPr>
          <a:lstStyle/>
          <a:p>
            <a:r>
              <a:rPr lang="en-US" sz="2800" dirty="0" smtClean="0"/>
              <a:t>A</a:t>
            </a:r>
            <a:endParaRPr lang="en-US" sz="2800" dirty="0"/>
          </a:p>
        </p:txBody>
      </p:sp>
      <p:sp>
        <p:nvSpPr>
          <p:cNvPr id="2054" name="TextBox 2053"/>
          <p:cNvSpPr txBox="1"/>
          <p:nvPr/>
        </p:nvSpPr>
        <p:spPr>
          <a:xfrm>
            <a:off x="1493519" y="3078480"/>
            <a:ext cx="624841" cy="1015663"/>
          </a:xfrm>
          <a:prstGeom prst="rect">
            <a:avLst/>
          </a:prstGeom>
          <a:noFill/>
        </p:spPr>
        <p:txBody>
          <a:bodyPr wrap="square" rtlCol="0">
            <a:spAutoFit/>
          </a:bodyPr>
          <a:lstStyle/>
          <a:p>
            <a:r>
              <a:rPr lang="en-US" sz="2000" b="1" dirty="0" smtClean="0"/>
              <a:t>A</a:t>
            </a:r>
          </a:p>
          <a:p>
            <a:r>
              <a:rPr lang="en-US" sz="2000" b="1" dirty="0" smtClean="0"/>
              <a:t>V</a:t>
            </a:r>
          </a:p>
          <a:p>
            <a:r>
              <a:rPr lang="en-US" sz="2000" b="1" dirty="0"/>
              <a:t>J</a:t>
            </a:r>
          </a:p>
        </p:txBody>
      </p:sp>
      <p:sp>
        <p:nvSpPr>
          <p:cNvPr id="2055" name="TextBox 2054"/>
          <p:cNvSpPr txBox="1"/>
          <p:nvPr/>
        </p:nvSpPr>
        <p:spPr>
          <a:xfrm>
            <a:off x="1493519" y="4221480"/>
            <a:ext cx="579121" cy="523220"/>
          </a:xfrm>
          <a:prstGeom prst="rect">
            <a:avLst/>
          </a:prstGeom>
          <a:noFill/>
        </p:spPr>
        <p:txBody>
          <a:bodyPr wrap="square" rtlCol="0">
            <a:spAutoFit/>
          </a:bodyPr>
          <a:lstStyle/>
          <a:p>
            <a:r>
              <a:rPr lang="en-US" sz="2800" dirty="0" smtClean="0"/>
              <a:t>V</a:t>
            </a:r>
            <a:endParaRPr lang="en-US" sz="2800" dirty="0"/>
          </a:p>
        </p:txBody>
      </p:sp>
    </p:spTree>
    <p:extLst>
      <p:ext uri="{BB962C8B-B14F-4D97-AF65-F5344CB8AC3E}">
        <p14:creationId xmlns:p14="http://schemas.microsoft.com/office/powerpoint/2010/main" val="131300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a:p>
            <a:r>
              <a:rPr lang="en-US" dirty="0"/>
              <a:t>	</a:t>
            </a:r>
          </a:p>
          <a:p>
            <a:r>
              <a:rPr lang="en-US" dirty="0" smtClean="0"/>
              <a:t>     </a:t>
            </a:r>
            <a:endParaRPr lang="en-US" dirty="0"/>
          </a:p>
          <a:p>
            <a:r>
              <a:rPr lang="en-US" dirty="0"/>
              <a:t>	</a:t>
            </a:r>
          </a:p>
          <a:p>
            <a:endParaRPr lang="en-US" dirty="0"/>
          </a:p>
          <a:p>
            <a:r>
              <a:rPr lang="en-US" dirty="0"/>
              <a:t>	</a:t>
            </a:r>
          </a:p>
          <a:p>
            <a:endParaRPr lang="en-US" dirty="0"/>
          </a:p>
        </p:txBody>
      </p:sp>
      <p:sp>
        <p:nvSpPr>
          <p:cNvPr id="2" name="Title 1"/>
          <p:cNvSpPr>
            <a:spLocks noGrp="1"/>
          </p:cNvSpPr>
          <p:nvPr>
            <p:ph type="title"/>
          </p:nvPr>
        </p:nvSpPr>
        <p:spPr>
          <a:xfrm>
            <a:off x="2118360" y="742459"/>
            <a:ext cx="9037320" cy="513400"/>
          </a:xfrm>
        </p:spPr>
        <p:txBody>
          <a:bodyPr>
            <a:normAutofit fontScale="90000"/>
          </a:bodyPr>
          <a:lstStyle/>
          <a:p>
            <a:r>
              <a:rPr lang="en-US" dirty="0" smtClean="0"/>
              <a:t>Let’s start by diagramming one cycle. </a:t>
            </a:r>
            <a:r>
              <a:rPr lang="en-US" sz="2000" dirty="0" smtClean="0"/>
              <a:t> </a:t>
            </a:r>
            <a:br>
              <a:rPr lang="en-US" sz="2000" dirty="0" smtClean="0"/>
            </a:br>
            <a:r>
              <a:rPr lang="en-US" sz="3600" dirty="0" smtClean="0">
                <a:latin typeface="+mn-lt"/>
              </a:rPr>
              <a:t>                                  Find where the</a:t>
            </a:r>
            <a:r>
              <a:rPr lang="en-US" sz="3600" dirty="0" smtClean="0"/>
              <a:t> </a:t>
            </a:r>
            <a:r>
              <a:rPr lang="en-US" sz="3600" dirty="0" smtClean="0">
                <a:latin typeface="+mn-lt"/>
              </a:rPr>
              <a:t>P wave  begins </a:t>
            </a:r>
            <a:endParaRPr lang="en-US" sz="3600" dirty="0">
              <a:latin typeface="+mn-lt"/>
            </a:endParaRPr>
          </a:p>
        </p:txBody>
      </p:sp>
      <p:cxnSp>
        <p:nvCxnSpPr>
          <p:cNvPr id="11" name="Straight Connector 10"/>
          <p:cNvCxnSpPr/>
          <p:nvPr/>
        </p:nvCxnSpPr>
        <p:spPr>
          <a:xfrm>
            <a:off x="1363976" y="3408640"/>
            <a:ext cx="9075424"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493518" y="3408640"/>
            <a:ext cx="1"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63976" y="3796354"/>
            <a:ext cx="9022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39400" y="34188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9220" y="4262904"/>
            <a:ext cx="9067800" cy="15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39400" y="3418820"/>
            <a:ext cx="0" cy="869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93000" y="5026834"/>
            <a:ext cx="90144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10439400" y="4262904"/>
            <a:ext cx="7620" cy="779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flipH="1">
            <a:off x="1870689" y="3418820"/>
            <a:ext cx="19071" cy="160801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1944"/>
          <a:stretch/>
        </p:blipFill>
        <p:spPr>
          <a:xfrm>
            <a:off x="1889755" y="1218455"/>
            <a:ext cx="2706105" cy="2151798"/>
          </a:xfrm>
          <a:prstGeom prst="rect">
            <a:avLst/>
          </a:prstGeom>
        </p:spPr>
      </p:pic>
      <p:sp>
        <p:nvSpPr>
          <p:cNvPr id="25" name="TextBox 24"/>
          <p:cNvSpPr txBox="1"/>
          <p:nvPr/>
        </p:nvSpPr>
        <p:spPr>
          <a:xfrm>
            <a:off x="1470651" y="3443302"/>
            <a:ext cx="316229"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1337302" y="3796354"/>
            <a:ext cx="655332" cy="369332"/>
          </a:xfrm>
          <a:prstGeom prst="rect">
            <a:avLst/>
          </a:prstGeom>
          <a:noFill/>
        </p:spPr>
        <p:txBody>
          <a:bodyPr wrap="square" rtlCol="0">
            <a:spAutoFit/>
          </a:bodyPr>
          <a:lstStyle/>
          <a:p>
            <a:r>
              <a:rPr lang="en-US" dirty="0" smtClean="0"/>
              <a:t>AVJ</a:t>
            </a:r>
            <a:endParaRPr lang="en-US" dirty="0"/>
          </a:p>
        </p:txBody>
      </p:sp>
      <p:sp>
        <p:nvSpPr>
          <p:cNvPr id="2051" name="TextBox 2050"/>
          <p:cNvSpPr txBox="1"/>
          <p:nvPr/>
        </p:nvSpPr>
        <p:spPr>
          <a:xfrm>
            <a:off x="1455415" y="4346880"/>
            <a:ext cx="346700" cy="369332"/>
          </a:xfrm>
          <a:prstGeom prst="rect">
            <a:avLst/>
          </a:prstGeom>
          <a:noFill/>
        </p:spPr>
        <p:txBody>
          <a:bodyPr wrap="square" rtlCol="0">
            <a:spAutoFit/>
          </a:bodyPr>
          <a:lstStyle/>
          <a:p>
            <a:r>
              <a:rPr lang="en-US" dirty="0" smtClean="0"/>
              <a:t>V</a:t>
            </a:r>
            <a:endParaRPr lang="en-US" dirty="0"/>
          </a:p>
        </p:txBody>
      </p:sp>
      <p:cxnSp>
        <p:nvCxnSpPr>
          <p:cNvPr id="2057" name="Straight Connector 2056"/>
          <p:cNvCxnSpPr/>
          <p:nvPr/>
        </p:nvCxnSpPr>
        <p:spPr>
          <a:xfrm>
            <a:off x="1363976" y="3418820"/>
            <a:ext cx="22865" cy="1623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Straight Connector 2066"/>
          <p:cNvCxnSpPr/>
          <p:nvPr/>
        </p:nvCxnSpPr>
        <p:spPr>
          <a:xfrm>
            <a:off x="2636520" y="2560320"/>
            <a:ext cx="0" cy="1252314"/>
          </a:xfrm>
          <a:prstGeom prst="line">
            <a:avLst/>
          </a:prstGeom>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105400" y="1255859"/>
            <a:ext cx="6050280" cy="1569660"/>
          </a:xfrm>
          <a:prstGeom prst="rect">
            <a:avLst/>
          </a:prstGeom>
          <a:noFill/>
        </p:spPr>
        <p:txBody>
          <a:bodyPr wrap="square" rtlCol="0">
            <a:spAutoFit/>
          </a:bodyPr>
          <a:lstStyle/>
          <a:p>
            <a:r>
              <a:rPr lang="en-US" sz="3200" dirty="0" smtClean="0"/>
              <a:t>&amp; place a dot in the top of the atrial tier. This represents a sinus node pacemaker.</a:t>
            </a:r>
            <a:endParaRPr lang="en-US" sz="3200" dirty="0"/>
          </a:p>
        </p:txBody>
      </p:sp>
      <p:sp>
        <p:nvSpPr>
          <p:cNvPr id="2069" name="TextBox 2068"/>
          <p:cNvSpPr txBox="1"/>
          <p:nvPr/>
        </p:nvSpPr>
        <p:spPr>
          <a:xfrm>
            <a:off x="2411739" y="3250683"/>
            <a:ext cx="228600" cy="707886"/>
          </a:xfrm>
          <a:prstGeom prst="rect">
            <a:avLst/>
          </a:prstGeom>
          <a:noFill/>
        </p:spPr>
        <p:txBody>
          <a:bodyPr wrap="square" rtlCol="0">
            <a:spAutoFit/>
          </a:bodyPr>
          <a:lstStyle/>
          <a:p>
            <a:r>
              <a:rPr lang="en-US" sz="4000" dirty="0" smtClean="0"/>
              <a:t>*</a:t>
            </a:r>
            <a:endParaRPr lang="en-US" sz="4000" dirty="0"/>
          </a:p>
        </p:txBody>
      </p:sp>
    </p:spTree>
    <p:extLst>
      <p:ext uri="{BB962C8B-B14F-4D97-AF65-F5344CB8AC3E}">
        <p14:creationId xmlns:p14="http://schemas.microsoft.com/office/powerpoint/2010/main" val="8577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a:p>
            <a:r>
              <a:rPr lang="en-US" dirty="0"/>
              <a:t>	</a:t>
            </a:r>
          </a:p>
          <a:p>
            <a:r>
              <a:rPr lang="en-US" dirty="0" smtClean="0"/>
              <a:t>     </a:t>
            </a:r>
            <a:endParaRPr lang="en-US" dirty="0"/>
          </a:p>
          <a:p>
            <a:r>
              <a:rPr lang="en-US" dirty="0"/>
              <a:t>	</a:t>
            </a:r>
          </a:p>
          <a:p>
            <a:endParaRPr lang="en-US" dirty="0"/>
          </a:p>
          <a:p>
            <a:r>
              <a:rPr lang="en-US" dirty="0"/>
              <a:t>	</a:t>
            </a:r>
          </a:p>
          <a:p>
            <a:endParaRPr lang="en-US" dirty="0"/>
          </a:p>
        </p:txBody>
      </p:sp>
      <p:sp>
        <p:nvSpPr>
          <p:cNvPr id="2" name="Title 1"/>
          <p:cNvSpPr>
            <a:spLocks noGrp="1"/>
          </p:cNvSpPr>
          <p:nvPr>
            <p:ph type="title"/>
          </p:nvPr>
        </p:nvSpPr>
        <p:spPr>
          <a:xfrm>
            <a:off x="2118360" y="742459"/>
            <a:ext cx="9037320" cy="513400"/>
          </a:xfrm>
        </p:spPr>
        <p:txBody>
          <a:bodyPr>
            <a:normAutofit fontScale="90000"/>
          </a:bodyPr>
          <a:lstStyle/>
          <a:p>
            <a:r>
              <a:rPr lang="en-US" sz="2000" dirty="0" smtClean="0"/>
              <a:t/>
            </a:r>
            <a:br>
              <a:rPr lang="en-US" sz="2000" dirty="0" smtClean="0"/>
            </a:br>
            <a:r>
              <a:rPr lang="en-US" sz="3600" dirty="0" smtClean="0">
                <a:latin typeface="+mn-lt"/>
              </a:rPr>
              <a:t>                                  Now find where AV conduction </a:t>
            </a:r>
            <a:r>
              <a:rPr lang="en-US" sz="3600" dirty="0" smtClean="0">
                <a:solidFill>
                  <a:srgbClr val="0070C0"/>
                </a:solidFill>
                <a:latin typeface="+mn-lt"/>
              </a:rPr>
              <a:t>begins</a:t>
            </a:r>
            <a:r>
              <a:rPr lang="en-US" sz="3600" dirty="0" smtClean="0">
                <a:latin typeface="+mn-lt"/>
              </a:rPr>
              <a:t>, at the top of the P wave. Draw a line from the </a:t>
            </a:r>
            <a:endParaRPr lang="en-US" sz="3600" dirty="0">
              <a:latin typeface="+mn-lt"/>
            </a:endParaRPr>
          </a:p>
        </p:txBody>
      </p:sp>
      <p:cxnSp>
        <p:nvCxnSpPr>
          <p:cNvPr id="11" name="Straight Connector 10"/>
          <p:cNvCxnSpPr/>
          <p:nvPr/>
        </p:nvCxnSpPr>
        <p:spPr>
          <a:xfrm>
            <a:off x="1363976" y="3408640"/>
            <a:ext cx="9075424"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493518" y="3408640"/>
            <a:ext cx="1"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63976" y="3796354"/>
            <a:ext cx="9022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39400" y="34188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9220" y="4262904"/>
            <a:ext cx="9067800" cy="15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39400" y="3418820"/>
            <a:ext cx="0" cy="869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1600" y="5065999"/>
            <a:ext cx="90144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10439400" y="4262904"/>
            <a:ext cx="0" cy="818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1889759" y="3418820"/>
            <a:ext cx="30481" cy="164717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1944"/>
          <a:stretch/>
        </p:blipFill>
        <p:spPr>
          <a:xfrm>
            <a:off x="1889755" y="1218455"/>
            <a:ext cx="2706105" cy="2151798"/>
          </a:xfrm>
          <a:prstGeom prst="rect">
            <a:avLst/>
          </a:prstGeom>
        </p:spPr>
      </p:pic>
      <p:sp>
        <p:nvSpPr>
          <p:cNvPr id="25" name="TextBox 24"/>
          <p:cNvSpPr txBox="1"/>
          <p:nvPr/>
        </p:nvSpPr>
        <p:spPr>
          <a:xfrm>
            <a:off x="1470651" y="3443302"/>
            <a:ext cx="316229"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1337302" y="3796354"/>
            <a:ext cx="655332" cy="369332"/>
          </a:xfrm>
          <a:prstGeom prst="rect">
            <a:avLst/>
          </a:prstGeom>
          <a:noFill/>
        </p:spPr>
        <p:txBody>
          <a:bodyPr wrap="square" rtlCol="0">
            <a:spAutoFit/>
          </a:bodyPr>
          <a:lstStyle/>
          <a:p>
            <a:r>
              <a:rPr lang="en-US" dirty="0" smtClean="0"/>
              <a:t>AVJ</a:t>
            </a:r>
            <a:endParaRPr lang="en-US" dirty="0"/>
          </a:p>
        </p:txBody>
      </p:sp>
      <p:sp>
        <p:nvSpPr>
          <p:cNvPr id="2051" name="TextBox 2050"/>
          <p:cNvSpPr txBox="1"/>
          <p:nvPr/>
        </p:nvSpPr>
        <p:spPr>
          <a:xfrm>
            <a:off x="1455415" y="4346880"/>
            <a:ext cx="346700" cy="369332"/>
          </a:xfrm>
          <a:prstGeom prst="rect">
            <a:avLst/>
          </a:prstGeom>
          <a:noFill/>
        </p:spPr>
        <p:txBody>
          <a:bodyPr wrap="square" rtlCol="0">
            <a:spAutoFit/>
          </a:bodyPr>
          <a:lstStyle/>
          <a:p>
            <a:r>
              <a:rPr lang="en-US" dirty="0" smtClean="0"/>
              <a:t>V</a:t>
            </a:r>
            <a:endParaRPr lang="en-US" dirty="0"/>
          </a:p>
        </p:txBody>
      </p:sp>
      <p:cxnSp>
        <p:nvCxnSpPr>
          <p:cNvPr id="2057" name="Straight Connector 2056"/>
          <p:cNvCxnSpPr/>
          <p:nvPr/>
        </p:nvCxnSpPr>
        <p:spPr>
          <a:xfrm>
            <a:off x="1363976" y="3418820"/>
            <a:ext cx="22865" cy="1662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Straight Connector 2066"/>
          <p:cNvCxnSpPr/>
          <p:nvPr/>
        </p:nvCxnSpPr>
        <p:spPr>
          <a:xfrm>
            <a:off x="2636520" y="2560320"/>
            <a:ext cx="0" cy="1252314"/>
          </a:xfrm>
          <a:prstGeom prst="line">
            <a:avLst/>
          </a:prstGeom>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2411739" y="3250683"/>
            <a:ext cx="228600"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888523" y="1218455"/>
            <a:ext cx="5961185" cy="1569660"/>
          </a:xfrm>
          <a:prstGeom prst="rect">
            <a:avLst/>
          </a:prstGeom>
          <a:noFill/>
        </p:spPr>
        <p:txBody>
          <a:bodyPr wrap="square" rtlCol="0">
            <a:spAutoFit/>
          </a:bodyPr>
          <a:lstStyle/>
          <a:p>
            <a:r>
              <a:rPr lang="en-US" sz="3200" dirty="0" smtClean="0"/>
              <a:t>dot to the beginning of the AVJ tier at the point where AV conduction begins.</a:t>
            </a:r>
            <a:endParaRPr lang="en-US" sz="3200" dirty="0"/>
          </a:p>
        </p:txBody>
      </p:sp>
      <p:cxnSp>
        <p:nvCxnSpPr>
          <p:cNvPr id="9" name="Straight Connector 8"/>
          <p:cNvCxnSpPr/>
          <p:nvPr/>
        </p:nvCxnSpPr>
        <p:spPr>
          <a:xfrm>
            <a:off x="2636520" y="25603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60785" y="2560320"/>
            <a:ext cx="1" cy="1252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069" idx="3"/>
          </p:cNvCxnSpPr>
          <p:nvPr/>
        </p:nvCxnSpPr>
        <p:spPr>
          <a:xfrm>
            <a:off x="2640339" y="3604626"/>
            <a:ext cx="120446" cy="208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0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a:p>
            <a:r>
              <a:rPr lang="en-US" dirty="0"/>
              <a:t>	</a:t>
            </a:r>
          </a:p>
          <a:p>
            <a:r>
              <a:rPr lang="en-US" dirty="0" smtClean="0"/>
              <a:t>     </a:t>
            </a:r>
            <a:endParaRPr lang="en-US" dirty="0"/>
          </a:p>
          <a:p>
            <a:r>
              <a:rPr lang="en-US" dirty="0"/>
              <a:t>	</a:t>
            </a:r>
          </a:p>
          <a:p>
            <a:endParaRPr lang="en-US" dirty="0"/>
          </a:p>
          <a:p>
            <a:r>
              <a:rPr lang="en-US" dirty="0"/>
              <a:t>	</a:t>
            </a:r>
          </a:p>
          <a:p>
            <a:endParaRPr lang="en-US" dirty="0"/>
          </a:p>
        </p:txBody>
      </p:sp>
      <p:sp>
        <p:nvSpPr>
          <p:cNvPr id="2" name="Title 1"/>
          <p:cNvSpPr>
            <a:spLocks noGrp="1"/>
          </p:cNvSpPr>
          <p:nvPr>
            <p:ph type="title"/>
          </p:nvPr>
        </p:nvSpPr>
        <p:spPr>
          <a:xfrm>
            <a:off x="2118360" y="742459"/>
            <a:ext cx="9037320" cy="513400"/>
          </a:xfrm>
        </p:spPr>
        <p:txBody>
          <a:bodyPr>
            <a:normAutofit fontScale="90000"/>
          </a:bodyPr>
          <a:lstStyle/>
          <a:p>
            <a:r>
              <a:rPr lang="en-US" sz="2000" dirty="0" smtClean="0"/>
              <a:t/>
            </a:r>
            <a:br>
              <a:rPr lang="en-US" sz="2000" dirty="0" smtClean="0"/>
            </a:br>
            <a:r>
              <a:rPr lang="en-US" sz="3600" dirty="0" smtClean="0">
                <a:latin typeface="+mn-lt"/>
              </a:rPr>
              <a:t>                                  Now find where AV conduction </a:t>
            </a:r>
            <a:r>
              <a:rPr lang="en-US" sz="3600" dirty="0" smtClean="0">
                <a:solidFill>
                  <a:srgbClr val="0070C0"/>
                </a:solidFill>
                <a:latin typeface="+mn-lt"/>
              </a:rPr>
              <a:t>ends</a:t>
            </a:r>
            <a:r>
              <a:rPr lang="en-US" sz="3600" dirty="0" smtClean="0">
                <a:latin typeface="+mn-lt"/>
              </a:rPr>
              <a:t>, at the beginning of the QRS. Draw a line from the </a:t>
            </a:r>
            <a:endParaRPr lang="en-US" sz="3600" dirty="0">
              <a:latin typeface="+mn-lt"/>
            </a:endParaRPr>
          </a:p>
        </p:txBody>
      </p:sp>
      <p:cxnSp>
        <p:nvCxnSpPr>
          <p:cNvPr id="11" name="Straight Connector 10"/>
          <p:cNvCxnSpPr/>
          <p:nvPr/>
        </p:nvCxnSpPr>
        <p:spPr>
          <a:xfrm>
            <a:off x="1363976" y="3408640"/>
            <a:ext cx="9075424"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493518" y="3408640"/>
            <a:ext cx="1"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63976" y="3796354"/>
            <a:ext cx="9022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39400" y="34188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9220" y="4262904"/>
            <a:ext cx="9067800" cy="15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39400" y="3418820"/>
            <a:ext cx="0" cy="869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47284" y="5112751"/>
            <a:ext cx="90144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10439400" y="4262904"/>
            <a:ext cx="7620" cy="865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1889759" y="3418820"/>
            <a:ext cx="11406" cy="174703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1944"/>
          <a:stretch/>
        </p:blipFill>
        <p:spPr>
          <a:xfrm>
            <a:off x="1889755" y="1218455"/>
            <a:ext cx="2706105" cy="2151798"/>
          </a:xfrm>
          <a:prstGeom prst="rect">
            <a:avLst/>
          </a:prstGeom>
        </p:spPr>
      </p:pic>
      <p:sp>
        <p:nvSpPr>
          <p:cNvPr id="25" name="TextBox 24"/>
          <p:cNvSpPr txBox="1"/>
          <p:nvPr/>
        </p:nvSpPr>
        <p:spPr>
          <a:xfrm>
            <a:off x="1470651" y="3443302"/>
            <a:ext cx="316229"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1337302" y="3796354"/>
            <a:ext cx="655332" cy="369332"/>
          </a:xfrm>
          <a:prstGeom prst="rect">
            <a:avLst/>
          </a:prstGeom>
          <a:noFill/>
        </p:spPr>
        <p:txBody>
          <a:bodyPr wrap="square" rtlCol="0">
            <a:spAutoFit/>
          </a:bodyPr>
          <a:lstStyle/>
          <a:p>
            <a:r>
              <a:rPr lang="en-US" dirty="0" smtClean="0"/>
              <a:t>AVJ</a:t>
            </a:r>
            <a:endParaRPr lang="en-US" dirty="0"/>
          </a:p>
        </p:txBody>
      </p:sp>
      <p:sp>
        <p:nvSpPr>
          <p:cNvPr id="2051" name="TextBox 2050"/>
          <p:cNvSpPr txBox="1"/>
          <p:nvPr/>
        </p:nvSpPr>
        <p:spPr>
          <a:xfrm>
            <a:off x="1455415" y="4346880"/>
            <a:ext cx="346700" cy="369332"/>
          </a:xfrm>
          <a:prstGeom prst="rect">
            <a:avLst/>
          </a:prstGeom>
          <a:noFill/>
        </p:spPr>
        <p:txBody>
          <a:bodyPr wrap="square" rtlCol="0">
            <a:spAutoFit/>
          </a:bodyPr>
          <a:lstStyle/>
          <a:p>
            <a:r>
              <a:rPr lang="en-US" dirty="0" smtClean="0"/>
              <a:t>V</a:t>
            </a:r>
            <a:endParaRPr lang="en-US" dirty="0"/>
          </a:p>
        </p:txBody>
      </p:sp>
      <p:cxnSp>
        <p:nvCxnSpPr>
          <p:cNvPr id="2057" name="Straight Connector 2056"/>
          <p:cNvCxnSpPr/>
          <p:nvPr/>
        </p:nvCxnSpPr>
        <p:spPr>
          <a:xfrm>
            <a:off x="1363976" y="3418820"/>
            <a:ext cx="7625" cy="1693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Straight Connector 2066"/>
          <p:cNvCxnSpPr/>
          <p:nvPr/>
        </p:nvCxnSpPr>
        <p:spPr>
          <a:xfrm>
            <a:off x="2636520" y="2560320"/>
            <a:ext cx="0" cy="1252314"/>
          </a:xfrm>
          <a:prstGeom prst="line">
            <a:avLst/>
          </a:prstGeom>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2407920" y="3250683"/>
            <a:ext cx="228600"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888523" y="1218455"/>
            <a:ext cx="5961185" cy="1077218"/>
          </a:xfrm>
          <a:prstGeom prst="rect">
            <a:avLst/>
          </a:prstGeom>
          <a:noFill/>
        </p:spPr>
        <p:txBody>
          <a:bodyPr wrap="square" rtlCol="0">
            <a:spAutoFit/>
          </a:bodyPr>
          <a:lstStyle/>
          <a:p>
            <a:r>
              <a:rPr lang="en-US" sz="3200" dirty="0" smtClean="0"/>
              <a:t>AVJ tier to the beginning of the ventricular tier at this point.</a:t>
            </a:r>
            <a:endParaRPr lang="en-US" sz="3200" dirty="0"/>
          </a:p>
        </p:txBody>
      </p:sp>
      <p:cxnSp>
        <p:nvCxnSpPr>
          <p:cNvPr id="9" name="Straight Connector 8"/>
          <p:cNvCxnSpPr/>
          <p:nvPr/>
        </p:nvCxnSpPr>
        <p:spPr>
          <a:xfrm>
            <a:off x="2636520" y="25603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60785" y="2560320"/>
            <a:ext cx="1" cy="1252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069" idx="3"/>
          </p:cNvCxnSpPr>
          <p:nvPr/>
        </p:nvCxnSpPr>
        <p:spPr>
          <a:xfrm>
            <a:off x="2636520" y="3604626"/>
            <a:ext cx="124265" cy="208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54215" y="3024554"/>
            <a:ext cx="53340" cy="2095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60785" y="3796354"/>
            <a:ext cx="193430" cy="466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8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a:p>
            <a:r>
              <a:rPr lang="en-US" dirty="0"/>
              <a:t>	</a:t>
            </a:r>
          </a:p>
          <a:p>
            <a:r>
              <a:rPr lang="en-US" dirty="0" smtClean="0"/>
              <a:t>     </a:t>
            </a:r>
            <a:endParaRPr lang="en-US" dirty="0"/>
          </a:p>
          <a:p>
            <a:r>
              <a:rPr lang="en-US" dirty="0"/>
              <a:t>	</a:t>
            </a:r>
          </a:p>
          <a:p>
            <a:endParaRPr lang="en-US" dirty="0"/>
          </a:p>
          <a:p>
            <a:r>
              <a:rPr lang="en-US" dirty="0"/>
              <a:t>	</a:t>
            </a:r>
          </a:p>
          <a:p>
            <a:endParaRPr lang="en-US" dirty="0"/>
          </a:p>
        </p:txBody>
      </p:sp>
      <p:sp>
        <p:nvSpPr>
          <p:cNvPr id="2" name="Title 1"/>
          <p:cNvSpPr>
            <a:spLocks noGrp="1"/>
          </p:cNvSpPr>
          <p:nvPr>
            <p:ph type="title"/>
          </p:nvPr>
        </p:nvSpPr>
        <p:spPr>
          <a:xfrm>
            <a:off x="2118360" y="742459"/>
            <a:ext cx="9037320" cy="513400"/>
          </a:xfrm>
        </p:spPr>
        <p:txBody>
          <a:bodyPr>
            <a:normAutofit fontScale="90000"/>
          </a:bodyPr>
          <a:lstStyle/>
          <a:p>
            <a:r>
              <a:rPr lang="en-US" sz="2000" dirty="0" smtClean="0"/>
              <a:t/>
            </a:r>
            <a:br>
              <a:rPr lang="en-US" sz="2000" dirty="0" smtClean="0"/>
            </a:br>
            <a:r>
              <a:rPr lang="en-US" sz="3600" dirty="0" smtClean="0">
                <a:latin typeface="+mn-lt"/>
              </a:rPr>
              <a:t>                                  Now find where ventricular conduction ends, at the end of the QRS. Draw a line</a:t>
            </a:r>
            <a:endParaRPr lang="en-US" sz="3600" dirty="0">
              <a:latin typeface="+mn-lt"/>
            </a:endParaRPr>
          </a:p>
        </p:txBody>
      </p:sp>
      <p:cxnSp>
        <p:nvCxnSpPr>
          <p:cNvPr id="11" name="Straight Connector 10"/>
          <p:cNvCxnSpPr/>
          <p:nvPr/>
        </p:nvCxnSpPr>
        <p:spPr>
          <a:xfrm>
            <a:off x="1363976" y="3408640"/>
            <a:ext cx="9075424"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493518" y="3408640"/>
            <a:ext cx="1" cy="1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63976" y="3796354"/>
            <a:ext cx="9022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39400" y="34188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9220" y="4262904"/>
            <a:ext cx="9067800" cy="15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39400" y="3418820"/>
            <a:ext cx="0" cy="869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94458" y="5077882"/>
            <a:ext cx="90144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10439400" y="4262904"/>
            <a:ext cx="0" cy="830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flipH="1">
            <a:off x="1877592" y="3418820"/>
            <a:ext cx="12167" cy="1674302"/>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1944"/>
          <a:stretch/>
        </p:blipFill>
        <p:spPr>
          <a:xfrm>
            <a:off x="1889755" y="1218455"/>
            <a:ext cx="2706105" cy="2151798"/>
          </a:xfrm>
          <a:prstGeom prst="rect">
            <a:avLst/>
          </a:prstGeom>
        </p:spPr>
      </p:pic>
      <p:sp>
        <p:nvSpPr>
          <p:cNvPr id="25" name="TextBox 24"/>
          <p:cNvSpPr txBox="1"/>
          <p:nvPr/>
        </p:nvSpPr>
        <p:spPr>
          <a:xfrm>
            <a:off x="1470651" y="3443302"/>
            <a:ext cx="316229" cy="369332"/>
          </a:xfrm>
          <a:prstGeom prst="rect">
            <a:avLst/>
          </a:prstGeom>
          <a:noFill/>
        </p:spPr>
        <p:txBody>
          <a:bodyPr wrap="square" rtlCol="0">
            <a:spAutoFit/>
          </a:bodyPr>
          <a:lstStyle/>
          <a:p>
            <a:r>
              <a:rPr lang="en-US" dirty="0" smtClean="0"/>
              <a:t>A</a:t>
            </a:r>
            <a:endParaRPr lang="en-US" dirty="0"/>
          </a:p>
        </p:txBody>
      </p:sp>
      <p:sp>
        <p:nvSpPr>
          <p:cNvPr id="27" name="TextBox 26"/>
          <p:cNvSpPr txBox="1"/>
          <p:nvPr/>
        </p:nvSpPr>
        <p:spPr>
          <a:xfrm>
            <a:off x="1337302" y="3796354"/>
            <a:ext cx="655332" cy="369332"/>
          </a:xfrm>
          <a:prstGeom prst="rect">
            <a:avLst/>
          </a:prstGeom>
          <a:noFill/>
        </p:spPr>
        <p:txBody>
          <a:bodyPr wrap="square" rtlCol="0">
            <a:spAutoFit/>
          </a:bodyPr>
          <a:lstStyle/>
          <a:p>
            <a:r>
              <a:rPr lang="en-US" dirty="0" smtClean="0"/>
              <a:t>AVJ</a:t>
            </a:r>
            <a:endParaRPr lang="en-US" dirty="0"/>
          </a:p>
        </p:txBody>
      </p:sp>
      <p:sp>
        <p:nvSpPr>
          <p:cNvPr id="2051" name="TextBox 2050"/>
          <p:cNvSpPr txBox="1"/>
          <p:nvPr/>
        </p:nvSpPr>
        <p:spPr>
          <a:xfrm>
            <a:off x="1455415" y="4346880"/>
            <a:ext cx="346700" cy="369332"/>
          </a:xfrm>
          <a:prstGeom prst="rect">
            <a:avLst/>
          </a:prstGeom>
          <a:noFill/>
        </p:spPr>
        <p:txBody>
          <a:bodyPr wrap="square" rtlCol="0">
            <a:spAutoFit/>
          </a:bodyPr>
          <a:lstStyle/>
          <a:p>
            <a:r>
              <a:rPr lang="en-US" dirty="0" smtClean="0"/>
              <a:t>V</a:t>
            </a:r>
            <a:endParaRPr lang="en-US" dirty="0"/>
          </a:p>
        </p:txBody>
      </p:sp>
      <p:cxnSp>
        <p:nvCxnSpPr>
          <p:cNvPr id="2057" name="Straight Connector 2056"/>
          <p:cNvCxnSpPr/>
          <p:nvPr/>
        </p:nvCxnSpPr>
        <p:spPr>
          <a:xfrm>
            <a:off x="1363976" y="3418820"/>
            <a:ext cx="22865" cy="1666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Straight Connector 2066"/>
          <p:cNvCxnSpPr/>
          <p:nvPr/>
        </p:nvCxnSpPr>
        <p:spPr>
          <a:xfrm>
            <a:off x="2636520" y="2560320"/>
            <a:ext cx="0" cy="1252314"/>
          </a:xfrm>
          <a:prstGeom prst="line">
            <a:avLst/>
          </a:prstGeom>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2413204" y="3250683"/>
            <a:ext cx="228600"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888523" y="1218455"/>
            <a:ext cx="5961185" cy="1077218"/>
          </a:xfrm>
          <a:prstGeom prst="rect">
            <a:avLst/>
          </a:prstGeom>
          <a:noFill/>
        </p:spPr>
        <p:txBody>
          <a:bodyPr wrap="square" rtlCol="0">
            <a:spAutoFit/>
          </a:bodyPr>
          <a:lstStyle/>
          <a:p>
            <a:r>
              <a:rPr lang="en-US" sz="3200" dirty="0" smtClean="0"/>
              <a:t>from the beginning of the QRS to the end of it, in the V tier.</a:t>
            </a:r>
            <a:endParaRPr lang="en-US" sz="3200" dirty="0"/>
          </a:p>
        </p:txBody>
      </p:sp>
      <p:cxnSp>
        <p:nvCxnSpPr>
          <p:cNvPr id="9" name="Straight Connector 8"/>
          <p:cNvCxnSpPr/>
          <p:nvPr/>
        </p:nvCxnSpPr>
        <p:spPr>
          <a:xfrm>
            <a:off x="2636520" y="25603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60785" y="2560320"/>
            <a:ext cx="1" cy="1252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069" idx="3"/>
          </p:cNvCxnSpPr>
          <p:nvPr/>
        </p:nvCxnSpPr>
        <p:spPr>
          <a:xfrm>
            <a:off x="2641804" y="3604626"/>
            <a:ext cx="118981" cy="208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54215" y="3024554"/>
            <a:ext cx="39554" cy="2068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60785" y="3796354"/>
            <a:ext cx="193430" cy="466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96648" y="3202841"/>
            <a:ext cx="13484" cy="1890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54215" y="4270524"/>
            <a:ext cx="155917" cy="822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1985" y="5240215"/>
            <a:ext cx="10223695" cy="461665"/>
          </a:xfrm>
          <a:prstGeom prst="rect">
            <a:avLst/>
          </a:prstGeom>
          <a:noFill/>
        </p:spPr>
        <p:txBody>
          <a:bodyPr wrap="square" rtlCol="0">
            <a:spAutoFit/>
          </a:bodyPr>
          <a:lstStyle/>
          <a:p>
            <a:r>
              <a:rPr lang="en-US" sz="2400" dirty="0" smtClean="0"/>
              <a:t>Now, you have successfully diagrammed the conduction of a normal sinus beat</a:t>
            </a:r>
            <a:r>
              <a:rPr lang="en-US" dirty="0" smtClean="0"/>
              <a:t>.</a:t>
            </a:r>
            <a:endParaRPr lang="en-US" dirty="0"/>
          </a:p>
        </p:txBody>
      </p:sp>
    </p:spTree>
    <p:extLst>
      <p:ext uri="{BB962C8B-B14F-4D97-AF65-F5344CB8AC3E}">
        <p14:creationId xmlns:p14="http://schemas.microsoft.com/office/powerpoint/2010/main" val="3843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716280"/>
          </a:xfrm>
        </p:spPr>
        <p:txBody>
          <a:bodyPr>
            <a:normAutofit/>
          </a:bodyPr>
          <a:lstStyle/>
          <a:p>
            <a:r>
              <a:rPr lang="en-US" sz="2400" dirty="0" smtClean="0"/>
              <a:t>Now Let’s Diagram an entire strip.  To show a PAC, we place the dot for the site of origin a little lower in the atrial tier, to indicate a site separate from the sinus node.</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223801660"/>
              </p:ext>
            </p:extLst>
          </p:nvPr>
        </p:nvGraphicFramePr>
        <p:xfrm>
          <a:off x="640080" y="2499360"/>
          <a:ext cx="9677400" cy="1529080"/>
        </p:xfrm>
        <a:graphic>
          <a:graphicData uri="http://schemas.openxmlformats.org/drawingml/2006/table">
            <a:tbl>
              <a:tblPr firstRow="1" bandRow="1">
                <a:tableStyleId>{68D230F3-CF80-4859-8CE7-A43EE81993B5}</a:tableStyleId>
              </a:tblPr>
              <a:tblGrid>
                <a:gridCol w="540882"/>
                <a:gridCol w="9136518"/>
              </a:tblGrid>
              <a:tr h="370840">
                <a:tc>
                  <a:txBody>
                    <a:bodyPr/>
                    <a:lstStyle/>
                    <a:p>
                      <a:r>
                        <a:rPr lang="en-US" dirty="0" smtClean="0"/>
                        <a:t>A</a:t>
                      </a:r>
                      <a:endParaRPr lang="en-US" dirty="0"/>
                    </a:p>
                  </a:txBody>
                  <a:tcPr/>
                </a:tc>
                <a:tc>
                  <a:txBody>
                    <a:bodyPr/>
                    <a:lstStyle/>
                    <a:p>
                      <a:r>
                        <a:rPr lang="en-US" dirty="0" smtClean="0"/>
                        <a:t> </a:t>
                      </a:r>
                      <a:endParaRPr lang="en-US" sz="2400" dirty="0"/>
                    </a:p>
                  </a:txBody>
                  <a:tcPr/>
                </a:tc>
              </a:tr>
              <a:tr h="370840">
                <a:tc>
                  <a:txBody>
                    <a:bodyPr/>
                    <a:lstStyle/>
                    <a:p>
                      <a:r>
                        <a:rPr lang="en-US" dirty="0" smtClean="0"/>
                        <a:t>AVJ</a:t>
                      </a:r>
                      <a:endParaRPr lang="en-US" dirty="0"/>
                    </a:p>
                  </a:txBody>
                  <a:tcPr/>
                </a:tc>
                <a:tc>
                  <a:txBody>
                    <a:bodyPr/>
                    <a:lstStyle/>
                    <a:p>
                      <a:endParaRPr lang="en-US" sz="1000" dirty="0" smtClean="0"/>
                    </a:p>
                    <a:p>
                      <a:endParaRPr lang="en-US" dirty="0"/>
                    </a:p>
                  </a:txBody>
                  <a:tcPr/>
                </a:tc>
              </a:tr>
              <a:tr h="370840">
                <a:tc>
                  <a:txBody>
                    <a:bodyPr/>
                    <a:lstStyle/>
                    <a:p>
                      <a:r>
                        <a:rPr lang="en-US" dirty="0" smtClean="0"/>
                        <a:t>V</a:t>
                      </a:r>
                      <a:endParaRPr lang="en-US" dirty="0"/>
                    </a:p>
                  </a:txBody>
                  <a:tcPr/>
                </a:tc>
                <a:tc>
                  <a:txBody>
                    <a:bodyPr/>
                    <a:lstStyle/>
                    <a:p>
                      <a:endParaRPr lang="en-US" dirty="0" smtClean="0"/>
                    </a:p>
                    <a:p>
                      <a:endParaRPr lang="en-US" dirty="0"/>
                    </a:p>
                  </a:txBody>
                  <a:tcPr/>
                </a:tc>
              </a:tr>
            </a:tbl>
          </a:graphicData>
        </a:graphic>
      </p:graphicFrame>
      <p:sp>
        <p:nvSpPr>
          <p:cNvPr id="6" name="TextBox 5"/>
          <p:cNvSpPr txBox="1"/>
          <p:nvPr/>
        </p:nvSpPr>
        <p:spPr>
          <a:xfrm>
            <a:off x="1143954" y="2402052"/>
            <a:ext cx="388619" cy="461665"/>
          </a:xfrm>
          <a:prstGeom prst="rect">
            <a:avLst/>
          </a:prstGeom>
          <a:noFill/>
        </p:spPr>
        <p:txBody>
          <a:bodyPr wrap="square" rtlCol="0">
            <a:spAutoFit/>
          </a:bodyPr>
          <a:lstStyle/>
          <a:p>
            <a:r>
              <a:rPr lang="en-US" sz="2400" dirty="0" smtClean="0"/>
              <a:t>*</a:t>
            </a:r>
            <a:endParaRPr lang="en-US" sz="2400" dirty="0"/>
          </a:p>
        </p:txBody>
      </p:sp>
      <p:sp>
        <p:nvSpPr>
          <p:cNvPr id="7" name="TextBox 6"/>
          <p:cNvSpPr txBox="1"/>
          <p:nvPr/>
        </p:nvSpPr>
        <p:spPr>
          <a:xfrm>
            <a:off x="3400426" y="2390336"/>
            <a:ext cx="335280" cy="461665"/>
          </a:xfrm>
          <a:prstGeom prst="rect">
            <a:avLst/>
          </a:prstGeom>
          <a:noFill/>
        </p:spPr>
        <p:txBody>
          <a:bodyPr wrap="square" rtlCol="0">
            <a:spAutoFit/>
          </a:bodyPr>
          <a:lstStyle/>
          <a:p>
            <a:r>
              <a:rPr lang="en-US" sz="2400" dirty="0" smtClean="0"/>
              <a:t>*</a:t>
            </a:r>
            <a:endParaRPr lang="en-US" sz="2400" dirty="0"/>
          </a:p>
        </p:txBody>
      </p:sp>
      <p:cxnSp>
        <p:nvCxnSpPr>
          <p:cNvPr id="10" name="Straight Connector 9"/>
          <p:cNvCxnSpPr/>
          <p:nvPr/>
        </p:nvCxnSpPr>
        <p:spPr>
          <a:xfrm>
            <a:off x="1112520" y="2466594"/>
            <a:ext cx="15240" cy="158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 y="2466594"/>
            <a:ext cx="0" cy="158724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317480" y="2466594"/>
            <a:ext cx="0" cy="158724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681663" y="2375795"/>
            <a:ext cx="358140" cy="461665"/>
          </a:xfrm>
          <a:prstGeom prst="rect">
            <a:avLst/>
          </a:prstGeom>
          <a:noFill/>
        </p:spPr>
        <p:txBody>
          <a:bodyPr wrap="square" rtlCol="0">
            <a:spAutoFit/>
          </a:bodyPr>
          <a:lstStyle/>
          <a:p>
            <a:r>
              <a:rPr lang="en-US" sz="2400" dirty="0" smtClean="0"/>
              <a:t>*</a:t>
            </a:r>
            <a:endParaRPr lang="en-US" sz="2400" dirty="0"/>
          </a:p>
        </p:txBody>
      </p:sp>
      <p:sp>
        <p:nvSpPr>
          <p:cNvPr id="17" name="TextBox 16"/>
          <p:cNvSpPr txBox="1"/>
          <p:nvPr/>
        </p:nvSpPr>
        <p:spPr>
          <a:xfrm>
            <a:off x="6772275" y="2480770"/>
            <a:ext cx="354330" cy="461665"/>
          </a:xfrm>
          <a:prstGeom prst="rect">
            <a:avLst/>
          </a:prstGeom>
          <a:noFill/>
        </p:spPr>
        <p:txBody>
          <a:bodyPr wrap="square" rtlCol="0">
            <a:spAutoFit/>
          </a:bodyPr>
          <a:lstStyle/>
          <a:p>
            <a:r>
              <a:rPr lang="en-US" sz="2400" dirty="0" smtClean="0"/>
              <a:t>*</a:t>
            </a:r>
            <a:endParaRPr lang="en-US" sz="2400" dirty="0"/>
          </a:p>
        </p:txBody>
      </p:sp>
      <p:sp>
        <p:nvSpPr>
          <p:cNvPr id="19" name="TextBox 18"/>
          <p:cNvSpPr txBox="1"/>
          <p:nvPr/>
        </p:nvSpPr>
        <p:spPr>
          <a:xfrm>
            <a:off x="9205912" y="2390336"/>
            <a:ext cx="354330" cy="461665"/>
          </a:xfrm>
          <a:prstGeom prst="rect">
            <a:avLst/>
          </a:prstGeom>
          <a:noFill/>
        </p:spPr>
        <p:txBody>
          <a:bodyPr wrap="square" rtlCol="0">
            <a:spAutoFit/>
          </a:bodyPr>
          <a:lstStyle/>
          <a:p>
            <a:r>
              <a:rPr lang="en-US" sz="2400" dirty="0" smtClean="0"/>
              <a:t>*</a:t>
            </a:r>
            <a:endParaRPr lang="en-US" sz="2400"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29" y="1239716"/>
            <a:ext cx="9631680" cy="1150620"/>
          </a:xfrm>
          <a:prstGeom prst="rect">
            <a:avLst/>
          </a:prstGeom>
        </p:spPr>
      </p:pic>
      <p:cxnSp>
        <p:nvCxnSpPr>
          <p:cNvPr id="22" name="Straight Connector 21"/>
          <p:cNvCxnSpPr>
            <a:endCxn id="6" idx="2"/>
          </p:cNvCxnSpPr>
          <p:nvPr/>
        </p:nvCxnSpPr>
        <p:spPr>
          <a:xfrm>
            <a:off x="1306833" y="2580213"/>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6" idx="2"/>
          </p:cNvCxnSpPr>
          <p:nvPr/>
        </p:nvCxnSpPr>
        <p:spPr>
          <a:xfrm>
            <a:off x="1338264" y="2863717"/>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401484" y="3368040"/>
            <a:ext cx="175499"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01403" y="2890131"/>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3569972" y="2569851"/>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861209" y="2555674"/>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9383077" y="2555674"/>
            <a:ext cx="55245" cy="303682"/>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932532" y="2645074"/>
            <a:ext cx="60960" cy="32163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6949440" y="2480770"/>
            <a:ext cx="44052" cy="14003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980273" y="2917788"/>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899668" y="2874891"/>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9438322" y="2903085"/>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3656648" y="3368040"/>
            <a:ext cx="175499"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960744" y="3383280"/>
            <a:ext cx="175499"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39209" y="3396234"/>
            <a:ext cx="175499"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504283" y="3383280"/>
            <a:ext cx="175499"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53540" y="3611880"/>
            <a:ext cx="1914526" cy="400110"/>
          </a:xfrm>
          <a:prstGeom prst="rect">
            <a:avLst/>
          </a:prstGeom>
          <a:noFill/>
        </p:spPr>
        <p:txBody>
          <a:bodyPr wrap="square" rtlCol="0">
            <a:spAutoFit/>
          </a:bodyPr>
          <a:lstStyle/>
          <a:p>
            <a:r>
              <a:rPr lang="en-US" sz="2000" dirty="0" smtClean="0"/>
              <a:t>&lt;  1560 </a:t>
            </a:r>
            <a:r>
              <a:rPr lang="en-US" sz="2000" dirty="0" err="1" smtClean="0"/>
              <a:t>ms</a:t>
            </a:r>
            <a:r>
              <a:rPr lang="en-US" sz="2000" dirty="0" smtClean="0"/>
              <a:t> &gt;</a:t>
            </a:r>
            <a:endParaRPr lang="en-US" sz="2000" dirty="0"/>
          </a:p>
        </p:txBody>
      </p:sp>
      <p:sp>
        <p:nvSpPr>
          <p:cNvPr id="52" name="TextBox 51"/>
          <p:cNvSpPr txBox="1"/>
          <p:nvPr/>
        </p:nvSpPr>
        <p:spPr>
          <a:xfrm>
            <a:off x="6136243" y="3641607"/>
            <a:ext cx="928450" cy="246221"/>
          </a:xfrm>
          <a:prstGeom prst="rect">
            <a:avLst/>
          </a:prstGeom>
          <a:noFill/>
        </p:spPr>
        <p:txBody>
          <a:bodyPr wrap="square" rtlCol="0">
            <a:spAutoFit/>
          </a:bodyPr>
          <a:lstStyle/>
          <a:p>
            <a:r>
              <a:rPr lang="en-US" sz="1000" dirty="0" smtClean="0"/>
              <a:t>&lt; 720 </a:t>
            </a:r>
            <a:r>
              <a:rPr lang="en-US" sz="1000" dirty="0" err="1" smtClean="0"/>
              <a:t>ms</a:t>
            </a:r>
            <a:r>
              <a:rPr lang="en-US" sz="1000" dirty="0" smtClean="0"/>
              <a:t> &gt;</a:t>
            </a:r>
            <a:endParaRPr lang="en-US" sz="1000" dirty="0"/>
          </a:p>
        </p:txBody>
      </p:sp>
      <p:sp>
        <p:nvSpPr>
          <p:cNvPr id="53" name="TextBox 52"/>
          <p:cNvSpPr txBox="1"/>
          <p:nvPr/>
        </p:nvSpPr>
        <p:spPr>
          <a:xfrm>
            <a:off x="7193874" y="3717865"/>
            <a:ext cx="2340532" cy="369332"/>
          </a:xfrm>
          <a:prstGeom prst="rect">
            <a:avLst/>
          </a:prstGeom>
          <a:noFill/>
        </p:spPr>
        <p:txBody>
          <a:bodyPr wrap="square" rtlCol="0">
            <a:spAutoFit/>
          </a:bodyPr>
          <a:lstStyle/>
          <a:p>
            <a:r>
              <a:rPr lang="en-US" dirty="0" smtClean="0"/>
              <a:t>&lt; 1600 </a:t>
            </a:r>
            <a:r>
              <a:rPr lang="en-US" dirty="0" err="1" smtClean="0"/>
              <a:t>ms</a:t>
            </a:r>
            <a:endParaRPr lang="en-US" dirty="0"/>
          </a:p>
        </p:txBody>
      </p:sp>
      <p:sp>
        <p:nvSpPr>
          <p:cNvPr id="67" name="TextBox 66"/>
          <p:cNvSpPr txBox="1"/>
          <p:nvPr/>
        </p:nvSpPr>
        <p:spPr>
          <a:xfrm>
            <a:off x="7450813" y="2436138"/>
            <a:ext cx="2141219" cy="276999"/>
          </a:xfrm>
          <a:prstGeom prst="rect">
            <a:avLst/>
          </a:prstGeom>
          <a:noFill/>
        </p:spPr>
        <p:txBody>
          <a:bodyPr wrap="square" rtlCol="0">
            <a:spAutoFit/>
          </a:bodyPr>
          <a:lstStyle/>
          <a:p>
            <a:r>
              <a:rPr lang="en-US" sz="1200" dirty="0" smtClean="0"/>
              <a:t>&lt; 1560 </a:t>
            </a:r>
            <a:r>
              <a:rPr lang="en-US" sz="1200" dirty="0" err="1" smtClean="0"/>
              <a:t>ms</a:t>
            </a:r>
            <a:r>
              <a:rPr lang="en-US" sz="1200" dirty="0" smtClean="0"/>
              <a:t> &gt;</a:t>
            </a:r>
            <a:endParaRPr lang="en-US" sz="1200" dirty="0"/>
          </a:p>
        </p:txBody>
      </p:sp>
      <p:sp>
        <p:nvSpPr>
          <p:cNvPr id="68" name="TextBox 67"/>
          <p:cNvSpPr txBox="1"/>
          <p:nvPr/>
        </p:nvSpPr>
        <p:spPr>
          <a:xfrm>
            <a:off x="548640" y="4271058"/>
            <a:ext cx="10308413" cy="923330"/>
          </a:xfrm>
          <a:prstGeom prst="rect">
            <a:avLst/>
          </a:prstGeom>
          <a:noFill/>
        </p:spPr>
        <p:txBody>
          <a:bodyPr wrap="square" rtlCol="0">
            <a:spAutoFit/>
          </a:bodyPr>
          <a:lstStyle/>
          <a:p>
            <a:r>
              <a:rPr lang="en-US" dirty="0" smtClean="0"/>
              <a:t>The line ABOVE the atrial ectopic “dot” shows us the retrograde conduction of the PAC back to the sinus node.  The sinus node is reset, causing the interval between the PAC and the next sinus beat to be very close to the patient’s normal R-to-R interval.</a:t>
            </a:r>
            <a:endParaRPr lang="en-US" dirty="0"/>
          </a:p>
        </p:txBody>
      </p:sp>
    </p:spTree>
    <p:extLst>
      <p:ext uri="{BB962C8B-B14F-4D97-AF65-F5344CB8AC3E}">
        <p14:creationId xmlns:p14="http://schemas.microsoft.com/office/powerpoint/2010/main" val="1300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716280"/>
          </a:xfrm>
        </p:spPr>
        <p:txBody>
          <a:bodyPr>
            <a:normAutofit/>
          </a:bodyPr>
          <a:lstStyle/>
          <a:p>
            <a:r>
              <a:rPr lang="en-US" sz="2400" dirty="0" smtClean="0"/>
              <a:t>When an ectopic impulse originates in the ventricle, it is shown like this: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996912821"/>
              </p:ext>
            </p:extLst>
          </p:nvPr>
        </p:nvGraphicFramePr>
        <p:xfrm>
          <a:off x="640080" y="2498910"/>
          <a:ext cx="9677400" cy="1529080"/>
        </p:xfrm>
        <a:graphic>
          <a:graphicData uri="http://schemas.openxmlformats.org/drawingml/2006/table">
            <a:tbl>
              <a:tblPr firstRow="1" bandRow="1">
                <a:tableStyleId>{68D230F3-CF80-4859-8CE7-A43EE81993B5}</a:tableStyleId>
              </a:tblPr>
              <a:tblGrid>
                <a:gridCol w="540882"/>
                <a:gridCol w="9136518"/>
              </a:tblGrid>
              <a:tr h="370840">
                <a:tc>
                  <a:txBody>
                    <a:bodyPr/>
                    <a:lstStyle/>
                    <a:p>
                      <a:r>
                        <a:rPr lang="en-US" dirty="0" smtClean="0"/>
                        <a:t>A</a:t>
                      </a:r>
                      <a:endParaRPr lang="en-US" dirty="0"/>
                    </a:p>
                  </a:txBody>
                  <a:tcPr/>
                </a:tc>
                <a:tc>
                  <a:txBody>
                    <a:bodyPr/>
                    <a:lstStyle/>
                    <a:p>
                      <a:r>
                        <a:rPr lang="en-US" dirty="0" smtClean="0"/>
                        <a:t> </a:t>
                      </a:r>
                      <a:endParaRPr lang="en-US" sz="2400" dirty="0"/>
                    </a:p>
                  </a:txBody>
                  <a:tcPr/>
                </a:tc>
              </a:tr>
              <a:tr h="370840">
                <a:tc>
                  <a:txBody>
                    <a:bodyPr/>
                    <a:lstStyle/>
                    <a:p>
                      <a:r>
                        <a:rPr lang="en-US" dirty="0" smtClean="0"/>
                        <a:t>AVJ</a:t>
                      </a:r>
                      <a:endParaRPr lang="en-US" dirty="0"/>
                    </a:p>
                  </a:txBody>
                  <a:tcPr/>
                </a:tc>
                <a:tc>
                  <a:txBody>
                    <a:bodyPr/>
                    <a:lstStyle/>
                    <a:p>
                      <a:endParaRPr lang="en-US" sz="1000" dirty="0" smtClean="0"/>
                    </a:p>
                    <a:p>
                      <a:endParaRPr lang="en-US" dirty="0"/>
                    </a:p>
                  </a:txBody>
                  <a:tcPr/>
                </a:tc>
              </a:tr>
              <a:tr h="639630">
                <a:tc>
                  <a:txBody>
                    <a:bodyPr/>
                    <a:lstStyle/>
                    <a:p>
                      <a:r>
                        <a:rPr lang="en-US" dirty="0" smtClean="0"/>
                        <a:t>V</a:t>
                      </a:r>
                      <a:endParaRPr lang="en-US" dirty="0"/>
                    </a:p>
                  </a:txBody>
                  <a:tcPr/>
                </a:tc>
                <a:tc>
                  <a:txBody>
                    <a:bodyPr/>
                    <a:lstStyle/>
                    <a:p>
                      <a:endParaRPr lang="en-US" dirty="0" smtClean="0"/>
                    </a:p>
                    <a:p>
                      <a:endParaRPr lang="en-US" dirty="0"/>
                    </a:p>
                  </a:txBody>
                  <a:tcPr/>
                </a:tc>
              </a:tr>
            </a:tbl>
          </a:graphicData>
        </a:graphic>
      </p:graphicFrame>
      <p:sp>
        <p:nvSpPr>
          <p:cNvPr id="6" name="TextBox 5"/>
          <p:cNvSpPr txBox="1"/>
          <p:nvPr/>
        </p:nvSpPr>
        <p:spPr>
          <a:xfrm>
            <a:off x="1515323" y="2375795"/>
            <a:ext cx="388619" cy="461665"/>
          </a:xfrm>
          <a:prstGeom prst="rect">
            <a:avLst/>
          </a:prstGeom>
          <a:noFill/>
        </p:spPr>
        <p:txBody>
          <a:bodyPr wrap="square" rtlCol="0">
            <a:spAutoFit/>
          </a:bodyPr>
          <a:lstStyle/>
          <a:p>
            <a:r>
              <a:rPr lang="en-US" sz="2400" dirty="0" smtClean="0"/>
              <a:t>*</a:t>
            </a:r>
            <a:endParaRPr lang="en-US" sz="2400" dirty="0"/>
          </a:p>
        </p:txBody>
      </p:sp>
      <p:sp>
        <p:nvSpPr>
          <p:cNvPr id="7" name="TextBox 6"/>
          <p:cNvSpPr txBox="1"/>
          <p:nvPr/>
        </p:nvSpPr>
        <p:spPr>
          <a:xfrm>
            <a:off x="2636540" y="2390336"/>
            <a:ext cx="335280" cy="461665"/>
          </a:xfrm>
          <a:prstGeom prst="rect">
            <a:avLst/>
          </a:prstGeom>
          <a:noFill/>
        </p:spPr>
        <p:txBody>
          <a:bodyPr wrap="square" rtlCol="0">
            <a:spAutoFit/>
          </a:bodyPr>
          <a:lstStyle/>
          <a:p>
            <a:r>
              <a:rPr lang="en-US" sz="2400" dirty="0" smtClean="0"/>
              <a:t>*</a:t>
            </a:r>
            <a:endParaRPr lang="en-US" sz="2400" dirty="0"/>
          </a:p>
        </p:txBody>
      </p:sp>
      <p:cxnSp>
        <p:nvCxnSpPr>
          <p:cNvPr id="10" name="Straight Connector 9"/>
          <p:cNvCxnSpPr/>
          <p:nvPr/>
        </p:nvCxnSpPr>
        <p:spPr>
          <a:xfrm>
            <a:off x="1112520" y="2466594"/>
            <a:ext cx="15240" cy="158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 y="2466594"/>
            <a:ext cx="0" cy="158724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317480" y="2466594"/>
            <a:ext cx="0" cy="158724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131828" y="2270785"/>
            <a:ext cx="358140" cy="461665"/>
          </a:xfrm>
          <a:prstGeom prst="rect">
            <a:avLst/>
          </a:prstGeom>
          <a:noFill/>
        </p:spPr>
        <p:txBody>
          <a:bodyPr wrap="square" rtlCol="0">
            <a:spAutoFit/>
          </a:bodyPr>
          <a:lstStyle/>
          <a:p>
            <a:r>
              <a:rPr lang="en-US" sz="2400" dirty="0" smtClean="0"/>
              <a:t>*</a:t>
            </a:r>
            <a:endParaRPr lang="en-US" sz="2400" dirty="0"/>
          </a:p>
        </p:txBody>
      </p:sp>
      <p:sp>
        <p:nvSpPr>
          <p:cNvPr id="17" name="TextBox 16"/>
          <p:cNvSpPr txBox="1"/>
          <p:nvPr/>
        </p:nvSpPr>
        <p:spPr>
          <a:xfrm>
            <a:off x="7257851" y="2375795"/>
            <a:ext cx="354330" cy="461665"/>
          </a:xfrm>
          <a:prstGeom prst="rect">
            <a:avLst/>
          </a:prstGeom>
          <a:noFill/>
        </p:spPr>
        <p:txBody>
          <a:bodyPr wrap="square" rtlCol="0">
            <a:spAutoFit/>
          </a:bodyPr>
          <a:lstStyle/>
          <a:p>
            <a:r>
              <a:rPr lang="en-US" sz="2400" dirty="0" smtClean="0"/>
              <a:t>*</a:t>
            </a:r>
            <a:endParaRPr lang="en-US" sz="2400" dirty="0"/>
          </a:p>
        </p:txBody>
      </p:sp>
      <p:sp>
        <p:nvSpPr>
          <p:cNvPr id="19" name="TextBox 18"/>
          <p:cNvSpPr txBox="1"/>
          <p:nvPr/>
        </p:nvSpPr>
        <p:spPr>
          <a:xfrm>
            <a:off x="9477928" y="2381196"/>
            <a:ext cx="354330" cy="461665"/>
          </a:xfrm>
          <a:prstGeom prst="rect">
            <a:avLst/>
          </a:prstGeom>
          <a:noFill/>
        </p:spPr>
        <p:txBody>
          <a:bodyPr wrap="square" rtlCol="0">
            <a:spAutoFit/>
          </a:bodyPr>
          <a:lstStyle/>
          <a:p>
            <a:r>
              <a:rPr lang="en-US" sz="2400" dirty="0" smtClean="0"/>
              <a:t>*</a:t>
            </a:r>
            <a:endParaRPr lang="en-US" sz="2400" dirty="0"/>
          </a:p>
        </p:txBody>
      </p:sp>
      <p:cxnSp>
        <p:nvCxnSpPr>
          <p:cNvPr id="22" name="Straight Connector 21"/>
          <p:cNvCxnSpPr/>
          <p:nvPr/>
        </p:nvCxnSpPr>
        <p:spPr>
          <a:xfrm>
            <a:off x="1693916" y="2591387"/>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6" idx="2"/>
          </p:cNvCxnSpPr>
          <p:nvPr/>
        </p:nvCxnSpPr>
        <p:spPr>
          <a:xfrm>
            <a:off x="1709633" y="2837460"/>
            <a:ext cx="159046" cy="53058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868679" y="3396234"/>
            <a:ext cx="94358" cy="67284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835582" y="2874891"/>
            <a:ext cx="191269" cy="49314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804180" y="2577772"/>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310898" y="2554102"/>
            <a:ext cx="31431" cy="28350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9673162" y="2565763"/>
            <a:ext cx="55245" cy="303682"/>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429484" y="2575852"/>
            <a:ext cx="60960" cy="32163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489172" y="2888049"/>
            <a:ext cx="156425" cy="50818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339204" y="2898008"/>
            <a:ext cx="119849" cy="518771"/>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9740064" y="2903085"/>
            <a:ext cx="65961" cy="493149"/>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3041839" y="3368040"/>
            <a:ext cx="91755" cy="68580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7638232" y="3396234"/>
            <a:ext cx="175499"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784285" y="3381232"/>
            <a:ext cx="175499"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90" y="901519"/>
            <a:ext cx="9326880" cy="1592181"/>
          </a:xfrm>
          <a:prstGeom prst="rect">
            <a:avLst/>
          </a:prstGeom>
        </p:spPr>
      </p:pic>
      <p:cxnSp>
        <p:nvCxnSpPr>
          <p:cNvPr id="54" name="Straight Connector 53"/>
          <p:cNvCxnSpPr/>
          <p:nvPr/>
        </p:nvCxnSpPr>
        <p:spPr>
          <a:xfrm>
            <a:off x="6462179" y="3381232"/>
            <a:ext cx="175499" cy="68580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4149861" y="3368040"/>
            <a:ext cx="110906" cy="68580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2804180" y="2575852"/>
            <a:ext cx="31431" cy="283504"/>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799847" y="2360554"/>
            <a:ext cx="266217" cy="461665"/>
          </a:xfrm>
          <a:prstGeom prst="rect">
            <a:avLst/>
          </a:prstGeom>
          <a:noFill/>
        </p:spPr>
        <p:txBody>
          <a:bodyPr wrap="square" rtlCol="0">
            <a:spAutoFit/>
          </a:bodyPr>
          <a:lstStyle/>
          <a:p>
            <a:r>
              <a:rPr lang="en-US" sz="2400" dirty="0" smtClean="0"/>
              <a:t>*</a:t>
            </a:r>
            <a:endParaRPr lang="en-US" sz="2400" dirty="0"/>
          </a:p>
        </p:txBody>
      </p:sp>
      <p:cxnSp>
        <p:nvCxnSpPr>
          <p:cNvPr id="57" name="Straight Connector 56"/>
          <p:cNvCxnSpPr/>
          <p:nvPr/>
        </p:nvCxnSpPr>
        <p:spPr>
          <a:xfrm>
            <a:off x="3945266" y="2620804"/>
            <a:ext cx="36553" cy="25408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3993381" y="2890131"/>
            <a:ext cx="179302" cy="491101"/>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4693914" y="3739134"/>
            <a:ext cx="324091" cy="461665"/>
          </a:xfrm>
          <a:prstGeom prst="rect">
            <a:avLst/>
          </a:prstGeom>
          <a:noFill/>
        </p:spPr>
        <p:txBody>
          <a:bodyPr wrap="square" rtlCol="0">
            <a:spAutoFit/>
          </a:bodyPr>
          <a:lstStyle/>
          <a:p>
            <a:r>
              <a:rPr lang="en-US" sz="2400" dirty="0" smtClean="0"/>
              <a:t>*</a:t>
            </a:r>
            <a:endParaRPr lang="en-US" sz="2400" dirty="0"/>
          </a:p>
        </p:txBody>
      </p:sp>
      <p:cxnSp>
        <p:nvCxnSpPr>
          <p:cNvPr id="40" name="Straight Connector 39"/>
          <p:cNvCxnSpPr/>
          <p:nvPr/>
        </p:nvCxnSpPr>
        <p:spPr>
          <a:xfrm flipV="1">
            <a:off x="4855959" y="3383280"/>
            <a:ext cx="162046" cy="48006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6103856" y="2362039"/>
            <a:ext cx="270670" cy="461665"/>
          </a:xfrm>
          <a:prstGeom prst="rect">
            <a:avLst/>
          </a:prstGeom>
          <a:noFill/>
        </p:spPr>
        <p:txBody>
          <a:bodyPr wrap="square" rtlCol="0">
            <a:spAutoFit/>
          </a:bodyPr>
          <a:lstStyle/>
          <a:p>
            <a:r>
              <a:rPr lang="en-US" sz="2400" dirty="0" smtClean="0"/>
              <a:t>*</a:t>
            </a:r>
            <a:endParaRPr lang="en-US" sz="2400" dirty="0"/>
          </a:p>
        </p:txBody>
      </p:sp>
      <p:sp>
        <p:nvSpPr>
          <p:cNvPr id="61" name="TextBox 60"/>
          <p:cNvSpPr txBox="1"/>
          <p:nvPr/>
        </p:nvSpPr>
        <p:spPr>
          <a:xfrm>
            <a:off x="8084808" y="3743452"/>
            <a:ext cx="439838" cy="461665"/>
          </a:xfrm>
          <a:prstGeom prst="rect">
            <a:avLst/>
          </a:prstGeom>
          <a:noFill/>
        </p:spPr>
        <p:txBody>
          <a:bodyPr wrap="square" rtlCol="0">
            <a:spAutoFit/>
          </a:bodyPr>
          <a:lstStyle/>
          <a:p>
            <a:r>
              <a:rPr lang="en-US" sz="2400" dirty="0" smtClean="0"/>
              <a:t>*</a:t>
            </a:r>
            <a:endParaRPr lang="en-US" sz="2400" dirty="0"/>
          </a:p>
        </p:txBody>
      </p:sp>
      <p:cxnSp>
        <p:nvCxnSpPr>
          <p:cNvPr id="69" name="Straight Connector 68"/>
          <p:cNvCxnSpPr/>
          <p:nvPr/>
        </p:nvCxnSpPr>
        <p:spPr>
          <a:xfrm flipV="1">
            <a:off x="8275927" y="3416779"/>
            <a:ext cx="162046" cy="480060"/>
          </a:xfrm>
          <a:prstGeom prst="line">
            <a:avLst/>
          </a:prstGeom>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4970826" y="2375315"/>
            <a:ext cx="352772" cy="461665"/>
          </a:xfrm>
          <a:prstGeom prst="rect">
            <a:avLst/>
          </a:prstGeom>
          <a:noFill/>
        </p:spPr>
        <p:txBody>
          <a:bodyPr wrap="square" rtlCol="0">
            <a:spAutoFit/>
          </a:bodyPr>
          <a:lstStyle/>
          <a:p>
            <a:r>
              <a:rPr lang="en-US" sz="2400" dirty="0" smtClean="0"/>
              <a:t>*</a:t>
            </a:r>
            <a:endParaRPr lang="en-US" sz="2400" dirty="0"/>
          </a:p>
        </p:txBody>
      </p:sp>
      <p:sp>
        <p:nvSpPr>
          <p:cNvPr id="71" name="TextBox 70"/>
          <p:cNvSpPr txBox="1"/>
          <p:nvPr/>
        </p:nvSpPr>
        <p:spPr>
          <a:xfrm>
            <a:off x="8357407" y="2374268"/>
            <a:ext cx="416660" cy="461665"/>
          </a:xfrm>
          <a:prstGeom prst="rect">
            <a:avLst/>
          </a:prstGeom>
          <a:noFill/>
        </p:spPr>
        <p:txBody>
          <a:bodyPr wrap="square" rtlCol="0">
            <a:spAutoFit/>
          </a:bodyPr>
          <a:lstStyle/>
          <a:p>
            <a:r>
              <a:rPr lang="en-US" sz="2400" dirty="0" smtClean="0"/>
              <a:t>*</a:t>
            </a:r>
            <a:endParaRPr lang="en-US" sz="2400" dirty="0"/>
          </a:p>
        </p:txBody>
      </p:sp>
      <p:cxnSp>
        <p:nvCxnSpPr>
          <p:cNvPr id="72" name="Straight Connector 71"/>
          <p:cNvCxnSpPr/>
          <p:nvPr/>
        </p:nvCxnSpPr>
        <p:spPr>
          <a:xfrm>
            <a:off x="5127829" y="2576261"/>
            <a:ext cx="36553" cy="254087"/>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5166160" y="2836980"/>
            <a:ext cx="103966" cy="185028"/>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5204997" y="3010200"/>
            <a:ext cx="104088" cy="56515"/>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8643655" y="2990954"/>
            <a:ext cx="130412" cy="70412"/>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8524646" y="2554102"/>
            <a:ext cx="79438" cy="297899"/>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8602953" y="2859356"/>
            <a:ext cx="96383" cy="15644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5018005" y="3260217"/>
            <a:ext cx="200138" cy="130155"/>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H="1">
            <a:off x="6019800" y="4348184"/>
            <a:ext cx="672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208608" y="3240911"/>
            <a:ext cx="61518" cy="74281"/>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8437973" y="3325294"/>
            <a:ext cx="126392" cy="91485"/>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a:off x="8524646" y="3277851"/>
            <a:ext cx="104446" cy="64618"/>
          </a:xfrm>
          <a:prstGeom prst="line">
            <a:avLst/>
          </a:prstGeom>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706056" y="4348184"/>
            <a:ext cx="10116273" cy="923330"/>
          </a:xfrm>
          <a:prstGeom prst="rect">
            <a:avLst/>
          </a:prstGeom>
          <a:noFill/>
        </p:spPr>
        <p:txBody>
          <a:bodyPr wrap="square" rtlCol="0">
            <a:spAutoFit/>
          </a:bodyPr>
          <a:lstStyle/>
          <a:p>
            <a:r>
              <a:rPr lang="en-US" dirty="0" smtClean="0"/>
              <a:t>The sinus P waves keep happening, even though they are concealed in the ST segment of the PVCs.  They are blocked from entering the ventricles by the refractory state produced by the PVC.  So, the sinus node’s rate and rhythm are undisturbed. The visual pause after the PVC is said to be “compensatory”.</a:t>
            </a:r>
            <a:endParaRPr lang="en-US" dirty="0"/>
          </a:p>
        </p:txBody>
      </p:sp>
    </p:spTree>
    <p:extLst>
      <p:ext uri="{BB962C8B-B14F-4D97-AF65-F5344CB8AC3E}">
        <p14:creationId xmlns:p14="http://schemas.microsoft.com/office/powerpoint/2010/main" val="19803595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TotalTime>
  <Words>545</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How to Make A Laddergram</vt:lpstr>
      <vt:lpstr>PowerPoint Presentation</vt:lpstr>
      <vt:lpstr>A simple laddergram has three tiers, one for the atria, one for the AV junctional area, and one for the ventricles.</vt:lpstr>
      <vt:lpstr>Let’s start by diagramming one cycle.                                     Find where the P wave  begins </vt:lpstr>
      <vt:lpstr>                                   Now find where AV conduction begins, at the top of the P wave. Draw a line from the </vt:lpstr>
      <vt:lpstr>                                   Now find where AV conduction ends, at the beginning of the QRS. Draw a line from the </vt:lpstr>
      <vt:lpstr>                                   Now find where ventricular conduction ends, at the end of the QRS. Draw a line</vt:lpstr>
      <vt:lpstr>Now Let’s Diagram an entire strip.  To show a PAC, we place the dot for the site of origin a little lower in the atrial tier, to indicate a site separate from the sinus node.</vt:lpstr>
      <vt:lpstr>When an ectopic impulse originates in the ventricle, it is shown like this:</vt:lpstr>
      <vt:lpstr>Now let’s try a fun one:</vt:lpstr>
      <vt:lpstr>Constructing laddergrams becomes easier with practice.  You will find them very helpful as you learn more advanced concepts in arrhythmias.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Laddergram</dc:title>
  <dc:creator>Dawn Altman</dc:creator>
  <cp:lastModifiedBy>Dawn Altman</cp:lastModifiedBy>
  <cp:revision>41</cp:revision>
  <cp:lastPrinted>2015-02-14T02:55:43Z</cp:lastPrinted>
  <dcterms:created xsi:type="dcterms:W3CDTF">2015-02-14T01:08:02Z</dcterms:created>
  <dcterms:modified xsi:type="dcterms:W3CDTF">2015-02-21T03:16:25Z</dcterms:modified>
</cp:coreProperties>
</file>